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72" r:id="rId3"/>
    <p:sldId id="273" r:id="rId4"/>
    <p:sldId id="258" r:id="rId5"/>
    <p:sldId id="274" r:id="rId6"/>
    <p:sldId id="259" r:id="rId7"/>
    <p:sldId id="260" r:id="rId8"/>
    <p:sldId id="261" r:id="rId9"/>
    <p:sldId id="262" r:id="rId10"/>
    <p:sldId id="263" r:id="rId11"/>
    <p:sldId id="275" r:id="rId12"/>
    <p:sldId id="264" r:id="rId13"/>
    <p:sldId id="276" r:id="rId14"/>
    <p:sldId id="277" r:id="rId15"/>
    <p:sldId id="265" r:id="rId16"/>
    <p:sldId id="278" r:id="rId17"/>
    <p:sldId id="279" r:id="rId18"/>
    <p:sldId id="266" r:id="rId19"/>
    <p:sldId id="280" r:id="rId20"/>
    <p:sldId id="281" r:id="rId21"/>
    <p:sldId id="267" r:id="rId22"/>
    <p:sldId id="282" r:id="rId23"/>
    <p:sldId id="268" r:id="rId24"/>
    <p:sldId id="269" r:id="rId25"/>
    <p:sldId id="270" r:id="rId26"/>
    <p:sldId id="283" r:id="rId27"/>
    <p:sldId id="271" r:id="rId28"/>
    <p:sldId id="257" r:id="rId29"/>
    <p:sldId id="284"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56D403-1B9F-4A55-8930-BB1B6EE163C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5BC3D0D-1181-4C1D-A883-EE74390291E2}">
      <dgm:prSet/>
      <dgm:spPr>
        <a:solidFill>
          <a:srgbClr val="002060"/>
        </a:solidFill>
      </dgm:spPr>
      <dgm:t>
        <a:bodyPr/>
        <a:lstStyle/>
        <a:p>
          <a:pPr algn="ctr" rtl="0"/>
          <a:r>
            <a:rPr lang="es-CO" b="1" dirty="0" smtClean="0">
              <a:solidFill>
                <a:srgbClr val="FFFF00"/>
              </a:solidFill>
            </a:rPr>
            <a:t>¡HO INCOMPARABLE AMOR! </a:t>
          </a:r>
        </a:p>
        <a:p>
          <a:pPr algn="ctr" rtl="0"/>
          <a:r>
            <a:rPr lang="es-CO" dirty="0" smtClean="0"/>
            <a:t>Nuestro Creador, en lugar de sentenciarnos a muerte, viene a la tierra, toma sobre si nuestros pecados y muere en la cruz en lugar nuestro, y de esa forma nuestros pecados son perdonados. </a:t>
          </a:r>
          <a:endParaRPr lang="es-CO" dirty="0"/>
        </a:p>
      </dgm:t>
    </dgm:pt>
    <dgm:pt modelId="{2737ABEA-259E-4B1E-B8EA-7D4FB7060C32}" type="parTrans" cxnId="{25A2D20B-4897-4BB8-AA49-9CC94B08B591}">
      <dgm:prSet/>
      <dgm:spPr/>
      <dgm:t>
        <a:bodyPr/>
        <a:lstStyle/>
        <a:p>
          <a:endParaRPr lang="es-CO"/>
        </a:p>
      </dgm:t>
    </dgm:pt>
    <dgm:pt modelId="{8AA5955A-252B-40F9-A8EB-1F50C5B08843}" type="sibTrans" cxnId="{25A2D20B-4897-4BB8-AA49-9CC94B08B591}">
      <dgm:prSet/>
      <dgm:spPr/>
      <dgm:t>
        <a:bodyPr/>
        <a:lstStyle/>
        <a:p>
          <a:endParaRPr lang="es-CO"/>
        </a:p>
      </dgm:t>
    </dgm:pt>
    <dgm:pt modelId="{E7BC14B5-B301-4BF8-8A82-A91CDB07972F}" type="pres">
      <dgm:prSet presAssocID="{8B56D403-1B9F-4A55-8930-BB1B6EE163C1}" presName="linear" presStyleCnt="0">
        <dgm:presLayoutVars>
          <dgm:animLvl val="lvl"/>
          <dgm:resizeHandles val="exact"/>
        </dgm:presLayoutVars>
      </dgm:prSet>
      <dgm:spPr/>
      <dgm:t>
        <a:bodyPr/>
        <a:lstStyle/>
        <a:p>
          <a:endParaRPr lang="es-CO"/>
        </a:p>
      </dgm:t>
    </dgm:pt>
    <dgm:pt modelId="{59E8E02E-9F5D-41CF-B18F-D502391AA816}" type="pres">
      <dgm:prSet presAssocID="{85BC3D0D-1181-4C1D-A883-EE74390291E2}" presName="parentText" presStyleLbl="node1" presStyleIdx="0" presStyleCnt="1">
        <dgm:presLayoutVars>
          <dgm:chMax val="0"/>
          <dgm:bulletEnabled val="1"/>
        </dgm:presLayoutVars>
      </dgm:prSet>
      <dgm:spPr/>
      <dgm:t>
        <a:bodyPr/>
        <a:lstStyle/>
        <a:p>
          <a:endParaRPr lang="es-CO"/>
        </a:p>
      </dgm:t>
    </dgm:pt>
  </dgm:ptLst>
  <dgm:cxnLst>
    <dgm:cxn modelId="{25A2D20B-4897-4BB8-AA49-9CC94B08B591}" srcId="{8B56D403-1B9F-4A55-8930-BB1B6EE163C1}" destId="{85BC3D0D-1181-4C1D-A883-EE74390291E2}" srcOrd="0" destOrd="0" parTransId="{2737ABEA-259E-4B1E-B8EA-7D4FB7060C32}" sibTransId="{8AA5955A-252B-40F9-A8EB-1F50C5B08843}"/>
    <dgm:cxn modelId="{54BFC9DE-E174-4F77-BFED-A3ADF08FDC75}" type="presOf" srcId="{8B56D403-1B9F-4A55-8930-BB1B6EE163C1}" destId="{E7BC14B5-B301-4BF8-8A82-A91CDB07972F}" srcOrd="0" destOrd="0" presId="urn:microsoft.com/office/officeart/2005/8/layout/vList2"/>
    <dgm:cxn modelId="{AE74D9D6-BCA8-43F9-BF10-911FD4F39186}" type="presOf" srcId="{85BC3D0D-1181-4C1D-A883-EE74390291E2}" destId="{59E8E02E-9F5D-41CF-B18F-D502391AA816}" srcOrd="0" destOrd="0" presId="urn:microsoft.com/office/officeart/2005/8/layout/vList2"/>
    <dgm:cxn modelId="{A4310142-B834-4CEE-A70E-7B2E1E091B5A}" type="presParOf" srcId="{E7BC14B5-B301-4BF8-8A82-A91CDB07972F}" destId="{59E8E02E-9F5D-41CF-B18F-D502391AA816}"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E8E02E-9F5D-41CF-B18F-D502391AA816}">
      <dsp:nvSpPr>
        <dsp:cNvPr id="0" name=""/>
        <dsp:cNvSpPr/>
      </dsp:nvSpPr>
      <dsp:spPr>
        <a:xfrm>
          <a:off x="0" y="42582"/>
          <a:ext cx="3384376" cy="5265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b="1" kern="1200" dirty="0" smtClean="0">
              <a:solidFill>
                <a:srgbClr val="FFFF00"/>
              </a:solidFill>
            </a:rPr>
            <a:t>¡HO INCOMPARABLE AMOR! </a:t>
          </a:r>
        </a:p>
        <a:p>
          <a:pPr lvl="0" algn="ctr" defTabSz="1111250" rtl="0">
            <a:lnSpc>
              <a:spcPct val="90000"/>
            </a:lnSpc>
            <a:spcBef>
              <a:spcPct val="0"/>
            </a:spcBef>
            <a:spcAft>
              <a:spcPct val="35000"/>
            </a:spcAft>
          </a:pPr>
          <a:r>
            <a:rPr lang="es-CO" sz="2500" kern="1200" dirty="0" smtClean="0"/>
            <a:t>Nuestro Creador, en lugar de sentenciarnos a muerte, viene a la tierra, toma sobre si nuestros pecados y muere en la cruz en lugar nuestro, y de esa forma nuestros pecados son perdonados. </a:t>
          </a:r>
          <a:endParaRPr lang="es-CO" sz="2500" kern="1200" dirty="0"/>
        </a:p>
      </dsp:txBody>
      <dsp:txXfrm>
        <a:off x="165212" y="207794"/>
        <a:ext cx="3053952" cy="493457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3C390D-D935-43B0-B335-DDAE645C8F45}" type="datetimeFigureOut">
              <a:rPr lang="es-CO" smtClean="0"/>
              <a:t>20/05/2015</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DEB01E-9F87-4292-BBDF-61B310761CE7}" type="slidenum">
              <a:rPr lang="es-CO" smtClean="0"/>
              <a:t>‹Nº›</a:t>
            </a:fld>
            <a:endParaRPr lang="es-CO" dirty="0"/>
          </a:p>
        </p:txBody>
      </p:sp>
    </p:spTree>
    <p:extLst>
      <p:ext uri="{BB962C8B-B14F-4D97-AF65-F5344CB8AC3E}">
        <p14:creationId xmlns:p14="http://schemas.microsoft.com/office/powerpoint/2010/main" val="1492817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84DEB01E-9F87-4292-BBDF-61B310761CE7}" type="slidenum">
              <a:rPr lang="es-CO" smtClean="0"/>
              <a:t>15</a:t>
            </a:fld>
            <a:endParaRPr lang="es-CO" dirty="0"/>
          </a:p>
        </p:txBody>
      </p:sp>
    </p:spTree>
    <p:extLst>
      <p:ext uri="{BB962C8B-B14F-4D97-AF65-F5344CB8AC3E}">
        <p14:creationId xmlns:p14="http://schemas.microsoft.com/office/powerpoint/2010/main" val="1544069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20/05/2015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2.png"/><Relationship Id="rId7" Type="http://schemas.openxmlformats.org/officeDocument/2006/relationships/diagramColors" Target="../diagrams/colors1.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692696"/>
            <a:ext cx="6624736" cy="5184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1475656" y="4221088"/>
            <a:ext cx="6480720" cy="1508105"/>
          </a:xfrm>
          <a:prstGeom prst="rect">
            <a:avLst/>
          </a:prstGeom>
        </p:spPr>
        <p:txBody>
          <a:bodyPr wrap="square">
            <a:spAutoFit/>
          </a:bodyPr>
          <a:lstStyle/>
          <a:p>
            <a:pPr algn="ctr"/>
            <a:r>
              <a:rPr lang="es-CO" sz="3200" b="1" dirty="0">
                <a:solidFill>
                  <a:srgbClr val="002060"/>
                </a:solidFill>
                <a:latin typeface="Bauhaus 93" pitchFamily="82" charset="0"/>
              </a:rPr>
              <a:t>¿Enseña la Biblia sobre el pecado</a:t>
            </a:r>
          </a:p>
          <a:p>
            <a:pPr algn="ctr"/>
            <a:r>
              <a:rPr lang="es-CO" sz="3200" b="1" dirty="0">
                <a:solidFill>
                  <a:srgbClr val="002060"/>
                </a:solidFill>
                <a:latin typeface="Bauhaus 93" pitchFamily="82" charset="0"/>
              </a:rPr>
              <a:t> </a:t>
            </a:r>
            <a:r>
              <a:rPr lang="es-CO" sz="6000" b="1" dirty="0">
                <a:solidFill>
                  <a:srgbClr val="002060"/>
                </a:solidFill>
                <a:latin typeface="Bauhaus 93" pitchFamily="82" charset="0"/>
              </a:rPr>
              <a:t>mortal y venial?</a:t>
            </a:r>
          </a:p>
        </p:txBody>
      </p:sp>
      <p:sp>
        <p:nvSpPr>
          <p:cNvPr id="7" name="6 Cerrar llave"/>
          <p:cNvSpPr/>
          <p:nvPr/>
        </p:nvSpPr>
        <p:spPr>
          <a:xfrm>
            <a:off x="8161078" y="667706"/>
            <a:ext cx="437764" cy="542559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
        <p:nvSpPr>
          <p:cNvPr id="8" name="7 Abrir llave"/>
          <p:cNvSpPr/>
          <p:nvPr/>
        </p:nvSpPr>
        <p:spPr>
          <a:xfrm>
            <a:off x="755576" y="620688"/>
            <a:ext cx="432048" cy="547260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Tree>
    <p:extLst>
      <p:ext uri="{BB962C8B-B14F-4D97-AF65-F5344CB8AC3E}">
        <p14:creationId xmlns:p14="http://schemas.microsoft.com/office/powerpoint/2010/main" val="2247692139"/>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gradFill>
            <a:gsLst>
              <a:gs pos="0">
                <a:srgbClr val="E6DCAC"/>
              </a:gs>
              <a:gs pos="12000">
                <a:srgbClr val="E6D78A"/>
              </a:gs>
              <a:gs pos="30000">
                <a:srgbClr val="C7AC4C"/>
              </a:gs>
              <a:gs pos="45000">
                <a:srgbClr val="E6D78A"/>
              </a:gs>
              <a:gs pos="77000">
                <a:srgbClr val="C7AC4C"/>
              </a:gs>
              <a:gs pos="100000">
                <a:srgbClr val="E6DCAC"/>
              </a:gs>
            </a:gsLst>
            <a:lin ang="5400000" scaled="0"/>
          </a:gradFill>
        </p:spPr>
        <p:txBody>
          <a:bodyPr>
            <a:noAutofit/>
          </a:bodyPr>
          <a:lstStyle/>
          <a:p>
            <a:r>
              <a:rPr lang="es-CO" sz="3600" dirty="0">
                <a:latin typeface="Agency FB" pitchFamily="34" charset="0"/>
              </a:rPr>
              <a:t>Pregunta: </a:t>
            </a:r>
            <a:r>
              <a:rPr lang="es-CO" sz="3600" dirty="0" smtClean="0">
                <a:latin typeface="Agency FB" pitchFamily="34" charset="0"/>
              </a:rPr>
              <a:t/>
            </a:r>
            <a:br>
              <a:rPr lang="es-CO" sz="3600" dirty="0" smtClean="0">
                <a:latin typeface="Agency FB" pitchFamily="34" charset="0"/>
              </a:rPr>
            </a:br>
            <a:r>
              <a:rPr lang="es-CO" sz="2000" b="1" dirty="0" smtClean="0">
                <a:solidFill>
                  <a:srgbClr val="002060"/>
                </a:solidFill>
                <a:latin typeface="Batang" pitchFamily="18" charset="-127"/>
                <a:ea typeface="Batang" pitchFamily="18" charset="-127"/>
              </a:rPr>
              <a:t>"¿ENSEÑA LA BIBLIA SOBRE EL PECADO MORTAL Y VENIAL?"</a:t>
            </a:r>
            <a:endParaRPr lang="es-CO" sz="2000" b="1" dirty="0">
              <a:solidFill>
                <a:srgbClr val="002060"/>
              </a:solidFill>
              <a:latin typeface="Batang" pitchFamily="18" charset="-127"/>
              <a:ea typeface="Batang" pitchFamily="18" charset="-127"/>
            </a:endParaRPr>
          </a:p>
        </p:txBody>
      </p:sp>
      <p:sp>
        <p:nvSpPr>
          <p:cNvPr id="3" name="2 Marcador de contenido"/>
          <p:cNvSpPr>
            <a:spLocks noGrp="1"/>
          </p:cNvSpPr>
          <p:nvPr>
            <p:ph idx="1"/>
          </p:nvPr>
        </p:nvSpPr>
        <p:spPr>
          <a:xfrm>
            <a:off x="457200" y="1600201"/>
            <a:ext cx="5554960" cy="2116832"/>
          </a:xfrm>
        </p:spPr>
        <p:txBody>
          <a:bodyPr>
            <a:normAutofit fontScale="70000" lnSpcReduction="20000"/>
          </a:bodyPr>
          <a:lstStyle/>
          <a:p>
            <a:pPr marL="0" indent="0">
              <a:buNone/>
            </a:pPr>
            <a:r>
              <a:rPr lang="es-CO" dirty="0" smtClean="0"/>
              <a:t>La </a:t>
            </a:r>
            <a:r>
              <a:rPr lang="es-CO" dirty="0"/>
              <a:t>Iglesia Católica Romana clasifica el pecado en dos categorías, el pecado mortal y el pecado venial. El asunto del pecado como la Biblia enseña, es uno de los aspectos más fundamentales para entender la vida con Dios y lo que significa conocerlo a Él.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700808"/>
            <a:ext cx="2654027"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51520" y="3645024"/>
            <a:ext cx="8568952" cy="2862322"/>
          </a:xfrm>
          <a:prstGeom prst="rect">
            <a:avLst/>
          </a:prstGeom>
        </p:spPr>
        <p:txBody>
          <a:bodyPr wrap="square">
            <a:spAutoFit/>
          </a:bodyPr>
          <a:lstStyle/>
          <a:p>
            <a:r>
              <a:rPr lang="es-CO" sz="2000" b="1" dirty="0">
                <a:solidFill>
                  <a:srgbClr val="FF0000"/>
                </a:solidFill>
              </a:rPr>
              <a:t>1Juan 3:4</a:t>
            </a:r>
            <a:r>
              <a:rPr lang="es-CO" sz="2000" dirty="0"/>
              <a:t>. </a:t>
            </a:r>
            <a:r>
              <a:rPr lang="es-CO" sz="2000" b="1" dirty="0" smtClean="0">
                <a:latin typeface="Agency FB" pitchFamily="34" charset="0"/>
              </a:rPr>
              <a:t>«Todo </a:t>
            </a:r>
            <a:r>
              <a:rPr lang="es-CO" sz="2000" b="1" dirty="0">
                <a:latin typeface="Agency FB" pitchFamily="34" charset="0"/>
              </a:rPr>
              <a:t>aquel que comete pecado, infringe también la ley; pues </a:t>
            </a:r>
            <a:r>
              <a:rPr lang="es-CO" sz="2000" b="1" dirty="0" smtClean="0">
                <a:latin typeface="Agency FB" pitchFamily="34" charset="0"/>
              </a:rPr>
              <a:t>el </a:t>
            </a:r>
            <a:r>
              <a:rPr lang="es-CO" sz="2000" b="1" u="sng" dirty="0" smtClean="0">
                <a:latin typeface="Agency FB" pitchFamily="34" charset="0"/>
              </a:rPr>
              <a:t>PECADO ES INFRACCIÓN DE LA LEY</a:t>
            </a:r>
            <a:r>
              <a:rPr lang="es-CO" sz="2000" b="1" dirty="0" smtClean="0">
                <a:latin typeface="Agency FB" pitchFamily="34" charset="0"/>
              </a:rPr>
              <a:t>».</a:t>
            </a:r>
          </a:p>
          <a:p>
            <a:r>
              <a:rPr lang="es-CO" sz="2000" b="1" dirty="0" smtClean="0">
                <a:latin typeface="Agency FB" pitchFamily="34" charset="0"/>
              </a:rPr>
              <a:t>El siguiente comentario es extraído del C. B. A. </a:t>
            </a:r>
            <a:r>
              <a:rPr lang="es-CO" sz="2000" dirty="0" smtClean="0"/>
              <a:t>Gr</a:t>
            </a:r>
            <a:r>
              <a:rPr lang="es-CO" sz="2000" dirty="0"/>
              <a:t>. hamartía, “pecado”, “error”; con el sentido de “no dar en el blanco”; afín del verbo hamartán, “errar el blanco”, “errar”, “equivocarse”, “pecar”.  Es la palabra que se usa en la Biblia para el acto de alejarse de la ley de Dios, de violar la ley moral. Hamartía es específicamente la violación de una ley moral divinamente dada.  También puede referirse al principio y al poder que hace que uno </a:t>
            </a:r>
            <a:r>
              <a:rPr lang="es-CO" sz="2000" dirty="0" smtClean="0"/>
              <a:t>peque, </a:t>
            </a:r>
            <a:r>
              <a:rPr lang="es-CO" sz="2000" u="sng" dirty="0"/>
              <a:t>pero es obvio que Juan se refiere aquí al acto malo en sí</a:t>
            </a:r>
            <a:r>
              <a:rPr lang="es-CO" sz="2000" dirty="0"/>
              <a:t>. </a:t>
            </a:r>
          </a:p>
        </p:txBody>
      </p:sp>
    </p:spTree>
    <p:extLst>
      <p:ext uri="{BB962C8B-B14F-4D97-AF65-F5344CB8AC3E}">
        <p14:creationId xmlns:p14="http://schemas.microsoft.com/office/powerpoint/2010/main" val="50031564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764704"/>
            <a:ext cx="8229600" cy="1512168"/>
          </a:xfrm>
          <a:solidFill>
            <a:schemeClr val="accent4">
              <a:lumMod val="20000"/>
              <a:lumOff val="80000"/>
            </a:schemeClr>
          </a:solidFill>
        </p:spPr>
        <p:txBody>
          <a:bodyPr>
            <a:normAutofit fontScale="77500" lnSpcReduction="20000"/>
          </a:bodyPr>
          <a:lstStyle/>
          <a:p>
            <a:pPr marL="0" indent="0" algn="ctr">
              <a:buNone/>
            </a:pPr>
            <a:r>
              <a:rPr lang="es-CO" dirty="0">
                <a:solidFill>
                  <a:srgbClr val="0070C0"/>
                </a:solidFill>
              </a:rPr>
              <a:t>Mientras caminamos a través de esta vida, debemos saber cómo responder bíblicamente a nuestro propio pecado y las manifestaciones de la pecaminosidad de la raza humana con que nos encontramos momento a momento, y día </a:t>
            </a:r>
            <a:r>
              <a:rPr lang="es-CO" dirty="0" smtClean="0">
                <a:solidFill>
                  <a:srgbClr val="0070C0"/>
                </a:solidFill>
              </a:rPr>
              <a:t>a día.</a:t>
            </a:r>
          </a:p>
        </p:txBody>
      </p:sp>
      <p:sp>
        <p:nvSpPr>
          <p:cNvPr id="4" name="3 Rectángulo"/>
          <p:cNvSpPr/>
          <p:nvPr/>
        </p:nvSpPr>
        <p:spPr>
          <a:xfrm>
            <a:off x="839024" y="3246405"/>
            <a:ext cx="4572000" cy="2677656"/>
          </a:xfrm>
          <a:prstGeom prst="rect">
            <a:avLst/>
          </a:prstGeom>
          <a:solidFill>
            <a:schemeClr val="accent4">
              <a:lumMod val="20000"/>
              <a:lumOff val="80000"/>
            </a:schemeClr>
          </a:solidFill>
        </p:spPr>
        <p:txBody>
          <a:bodyPr>
            <a:spAutoFit/>
          </a:bodyPr>
          <a:lstStyle/>
          <a:p>
            <a:r>
              <a:rPr lang="es-CO" sz="2800" dirty="0"/>
              <a:t>Las consecuencias de no tener una comprensión bíblica del pecado, o el no responder al pecado de acuerdo a ello, son devastadoras y más allá de las palabras</a:t>
            </a:r>
            <a:r>
              <a:rPr lang="es-CO" sz="2800" dirty="0" smtClean="0"/>
              <a:t>. </a:t>
            </a:r>
            <a:endParaRPr lang="es-CO" sz="2800" dirty="0"/>
          </a:p>
        </p:txBody>
      </p:sp>
      <p:sp>
        <p:nvSpPr>
          <p:cNvPr id="5" name="4 Arco de bloque"/>
          <p:cNvSpPr/>
          <p:nvPr/>
        </p:nvSpPr>
        <p:spPr>
          <a:xfrm>
            <a:off x="6660232" y="5157192"/>
            <a:ext cx="1634480" cy="1368152"/>
          </a:xfrm>
          <a:prstGeom prst="blockArc">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6" name="5 Arco de bloque"/>
          <p:cNvSpPr/>
          <p:nvPr/>
        </p:nvSpPr>
        <p:spPr>
          <a:xfrm rot="10800000">
            <a:off x="6516216" y="2564904"/>
            <a:ext cx="1778496" cy="1632376"/>
          </a:xfrm>
          <a:prstGeom prst="blockArc">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7" name="6 Rectángulo"/>
          <p:cNvSpPr/>
          <p:nvPr/>
        </p:nvSpPr>
        <p:spPr>
          <a:xfrm>
            <a:off x="6971529" y="2996952"/>
            <a:ext cx="867545" cy="461665"/>
          </a:xfrm>
          <a:prstGeom prst="rect">
            <a:avLst/>
          </a:prstGeom>
        </p:spPr>
        <p:txBody>
          <a:bodyPr wrap="none">
            <a:spAutoFit/>
          </a:bodyPr>
          <a:lstStyle/>
          <a:p>
            <a:r>
              <a:rPr lang="es-CO" sz="2400" b="1" dirty="0" smtClean="0"/>
              <a:t>DIOS</a:t>
            </a:r>
            <a:r>
              <a:rPr lang="es-CO" b="1" dirty="0" smtClean="0"/>
              <a:t> </a:t>
            </a:r>
            <a:endParaRPr lang="es-CO" b="1" dirty="0"/>
          </a:p>
        </p:txBody>
      </p:sp>
      <p:sp>
        <p:nvSpPr>
          <p:cNvPr id="8" name="7 Rectángulo"/>
          <p:cNvSpPr/>
          <p:nvPr/>
        </p:nvSpPr>
        <p:spPr>
          <a:xfrm>
            <a:off x="6930687" y="5841268"/>
            <a:ext cx="1112805" cy="369332"/>
          </a:xfrm>
          <a:prstGeom prst="rect">
            <a:avLst/>
          </a:prstGeom>
        </p:spPr>
        <p:txBody>
          <a:bodyPr wrap="none">
            <a:spAutoFit/>
          </a:bodyPr>
          <a:lstStyle/>
          <a:p>
            <a:r>
              <a:rPr lang="es-CO" b="1" dirty="0"/>
              <a:t>HOMBRE </a:t>
            </a:r>
          </a:p>
        </p:txBody>
      </p:sp>
      <p:sp>
        <p:nvSpPr>
          <p:cNvPr id="9" name="8 Rectángulo"/>
          <p:cNvSpPr/>
          <p:nvPr/>
        </p:nvSpPr>
        <p:spPr>
          <a:xfrm>
            <a:off x="6695813" y="4437112"/>
            <a:ext cx="1598899" cy="584775"/>
          </a:xfrm>
          <a:prstGeom prst="rect">
            <a:avLst/>
          </a:prstGeom>
        </p:spPr>
        <p:txBody>
          <a:bodyPr wrap="none">
            <a:spAutoFit/>
          </a:bodyPr>
          <a:lstStyle/>
          <a:p>
            <a:r>
              <a:rPr lang="es-CO" sz="3200" b="1" dirty="0"/>
              <a:t>PECADO</a:t>
            </a:r>
          </a:p>
        </p:txBody>
      </p:sp>
    </p:spTree>
    <p:extLst>
      <p:ext uri="{BB962C8B-B14F-4D97-AF65-F5344CB8AC3E}">
        <p14:creationId xmlns:p14="http://schemas.microsoft.com/office/powerpoint/2010/main" val="158798451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150804" cy="2520280"/>
          </a:xfrm>
          <a:solidFill>
            <a:schemeClr val="accent4">
              <a:lumMod val="20000"/>
              <a:lumOff val="80000"/>
            </a:schemeClr>
          </a:solidFill>
        </p:spPr>
        <p:txBody>
          <a:bodyPr>
            <a:normAutofit lnSpcReduction="10000"/>
          </a:bodyPr>
          <a:lstStyle/>
          <a:p>
            <a:pPr marL="0" indent="0">
              <a:buNone/>
            </a:pPr>
            <a:r>
              <a:rPr lang="es-CO" sz="2800" dirty="0" smtClean="0"/>
              <a:t>Un </a:t>
            </a:r>
            <a:r>
              <a:rPr lang="es-CO" sz="2800" dirty="0"/>
              <a:t>entendimiento incorrecto del pecado puede resultar </a:t>
            </a:r>
            <a:r>
              <a:rPr lang="es-CO" sz="2800" dirty="0" smtClean="0"/>
              <a:t>en una vida separada de Dios aquí en la tierra, y después ser destruido en </a:t>
            </a:r>
            <a:r>
              <a:rPr lang="es-CO" sz="2800" dirty="0"/>
              <a:t>el Infierno. </a:t>
            </a:r>
            <a:endParaRPr lang="es-CO" sz="28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60648"/>
            <a:ext cx="396044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3212976"/>
            <a:ext cx="7848872" cy="2677656"/>
          </a:xfrm>
          <a:prstGeom prst="rect">
            <a:avLst/>
          </a:prstGeom>
          <a:solidFill>
            <a:schemeClr val="accent4">
              <a:lumMod val="20000"/>
              <a:lumOff val="80000"/>
            </a:schemeClr>
          </a:solidFill>
        </p:spPr>
        <p:txBody>
          <a:bodyPr wrap="square">
            <a:spAutoFit/>
          </a:bodyPr>
          <a:lstStyle/>
          <a:p>
            <a:r>
              <a:rPr lang="es-CO" sz="2400" dirty="0"/>
              <a:t>Pero ¡alabado sea el glorioso Nombre de nuestro Dios y Salvador Jesucristo! En Su Santa Palabra, Dios ha mostrado plenamente lo que es el pecado, cómo nos afecta personalmente, y lo que es una respuesta apropiada a él. Sin embargo, mientras tratamos de comprender el concepto del pecado mortal y venial, busquemos la respuesta final en la </a:t>
            </a:r>
            <a:r>
              <a:rPr lang="es-CO" sz="2400" dirty="0" smtClean="0"/>
              <a:t>suficiente </a:t>
            </a:r>
            <a:r>
              <a:rPr lang="es-CO" sz="2400" dirty="0"/>
              <a:t>Palabra de Dios. </a:t>
            </a:r>
          </a:p>
        </p:txBody>
      </p:sp>
    </p:spTree>
    <p:extLst>
      <p:ext uri="{BB962C8B-B14F-4D97-AF65-F5344CB8AC3E}">
        <p14:creationId xmlns:p14="http://schemas.microsoft.com/office/powerpoint/2010/main" val="33453937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6" name="5 Título"/>
          <p:cNvSpPr>
            <a:spLocks noGrp="1"/>
          </p:cNvSpPr>
          <p:nvPr>
            <p:ph type="title"/>
          </p:nvPr>
        </p:nvSpPr>
        <p:spPr>
          <a:solidFill>
            <a:schemeClr val="accent4">
              <a:lumMod val="20000"/>
              <a:lumOff val="80000"/>
            </a:schemeClr>
          </a:solidFill>
        </p:spPr>
        <p:txBody>
          <a:bodyPr>
            <a:normAutofit fontScale="90000"/>
          </a:bodyPr>
          <a:lstStyle/>
          <a:p>
            <a:r>
              <a:rPr lang="es-CO" b="1" dirty="0">
                <a:latin typeface="Agency FB" pitchFamily="34" charset="0"/>
              </a:rPr>
              <a:t>Los conceptos del pecado mortal y el pecado venial, son esencialmente Católicos Romanos</a:t>
            </a:r>
          </a:p>
        </p:txBody>
      </p:sp>
      <p:sp>
        <p:nvSpPr>
          <p:cNvPr id="5" name="4 Marcador de contenido"/>
          <p:cNvSpPr>
            <a:spLocks noGrp="1"/>
          </p:cNvSpPr>
          <p:nvPr>
            <p:ph idx="1"/>
          </p:nvPr>
        </p:nvSpPr>
        <p:spPr>
          <a:xfrm>
            <a:off x="457200" y="1600200"/>
            <a:ext cx="8229600" cy="4925144"/>
          </a:xfrm>
          <a:gradFill>
            <a:gsLst>
              <a:gs pos="0">
                <a:srgbClr val="8488C4"/>
              </a:gs>
              <a:gs pos="53000">
                <a:srgbClr val="D4DEFF"/>
              </a:gs>
              <a:gs pos="83000">
                <a:srgbClr val="D4DEFF"/>
              </a:gs>
              <a:gs pos="100000">
                <a:srgbClr val="96AB94"/>
              </a:gs>
            </a:gsLst>
            <a:lin ang="5400000" scaled="0"/>
          </a:gradFill>
        </p:spPr>
        <p:txBody>
          <a:bodyPr/>
          <a:lstStyle/>
          <a:p>
            <a:pPr marL="0" indent="0" algn="ctr">
              <a:buNone/>
            </a:pPr>
            <a:r>
              <a:rPr lang="es-CO" dirty="0"/>
              <a:t>A fin de conocer si la Biblia enseña los conceptos del pecado mortal y el pecado venial, nos serán de ayuda algunas descripciones básicas. </a:t>
            </a:r>
            <a:endParaRPr lang="es-CO" dirty="0" smtClean="0"/>
          </a:p>
          <a:p>
            <a:pPr marL="0" indent="0" algn="ctr">
              <a:buNone/>
            </a:pPr>
            <a:endParaRPr lang="es-CO" dirty="0" smtClean="0"/>
          </a:p>
          <a:p>
            <a:pPr marL="0" indent="0" algn="ctr">
              <a:buNone/>
            </a:pPr>
            <a:r>
              <a:rPr lang="es-CO" b="1" u="sng" dirty="0" smtClean="0">
                <a:solidFill>
                  <a:srgbClr val="FF0000"/>
                </a:solidFill>
              </a:rPr>
              <a:t>Los </a:t>
            </a:r>
            <a:r>
              <a:rPr lang="es-CO" b="1" u="sng" dirty="0">
                <a:solidFill>
                  <a:srgbClr val="FF0000"/>
                </a:solidFill>
              </a:rPr>
              <a:t>conceptos del pecado mortal y el pecado venial, son esencialmente Católicos Romanos</a:t>
            </a:r>
            <a:r>
              <a:rPr lang="es-CO" b="1" dirty="0">
                <a:solidFill>
                  <a:srgbClr val="FF0000"/>
                </a:solidFill>
              </a:rPr>
              <a:t>. </a:t>
            </a:r>
            <a:endParaRPr lang="es-CO" b="1" dirty="0" smtClean="0">
              <a:solidFill>
                <a:srgbClr val="FF0000"/>
              </a:solidFill>
            </a:endParaRPr>
          </a:p>
          <a:p>
            <a:pPr marL="0" indent="0" algn="ctr">
              <a:buNone/>
            </a:pPr>
            <a:endParaRPr lang="es-CO" dirty="0" smtClean="0"/>
          </a:p>
          <a:p>
            <a:pPr marL="0" indent="0" algn="ctr">
              <a:buNone/>
            </a:pPr>
            <a:r>
              <a:rPr lang="es-CO" dirty="0" smtClean="0"/>
              <a:t>Los </a:t>
            </a:r>
            <a:r>
              <a:rPr lang="es-CO" dirty="0"/>
              <a:t>Cristianos Evangélicos y Protestantes pueden o no estar familiarizados con estos términos. </a:t>
            </a:r>
          </a:p>
        </p:txBody>
      </p:sp>
    </p:spTree>
    <p:extLst>
      <p:ext uri="{BB962C8B-B14F-4D97-AF65-F5344CB8AC3E}">
        <p14:creationId xmlns:p14="http://schemas.microsoft.com/office/powerpoint/2010/main" val="187332870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b="1" dirty="0" smtClean="0"/>
              <a:t>Trabajando </a:t>
            </a:r>
            <a:r>
              <a:rPr lang="es-CO" b="1" dirty="0"/>
              <a:t>en las definiciones de los pecados mortales y veniales éstas pueden ser: </a:t>
            </a:r>
            <a:endParaRPr lang="es-CO" b="1" dirty="0" smtClean="0"/>
          </a:p>
          <a:p>
            <a:pPr marL="400050" lvl="1" indent="0">
              <a:buNone/>
            </a:pPr>
            <a:endParaRPr lang="es-CO" sz="3300" dirty="0" smtClean="0"/>
          </a:p>
          <a:p>
            <a:pPr marL="400050" lvl="1" indent="0">
              <a:buNone/>
            </a:pPr>
            <a:r>
              <a:rPr lang="es-CO" sz="3300" dirty="0" smtClean="0"/>
              <a:t>1. El </a:t>
            </a:r>
            <a:r>
              <a:rPr lang="es-CO" sz="3300" dirty="0"/>
              <a:t>Pecado Mortal es un “pecado que causa la muerte espiritual</a:t>
            </a:r>
            <a:r>
              <a:rPr lang="es-CO" sz="3300" dirty="0" smtClean="0"/>
              <a:t>”. </a:t>
            </a:r>
          </a:p>
          <a:p>
            <a:pPr marL="400050" lvl="1" indent="0">
              <a:buNone/>
            </a:pPr>
            <a:r>
              <a:rPr lang="es-CO" sz="3300" dirty="0" smtClean="0"/>
              <a:t>2. Y </a:t>
            </a:r>
            <a:r>
              <a:rPr lang="es-CO" sz="3300" dirty="0"/>
              <a:t>el Pecado Venial es el “pecado que puede ser perdonado”. </a:t>
            </a:r>
            <a:endParaRPr lang="es-CO" sz="3300" dirty="0" smtClean="0"/>
          </a:p>
          <a:p>
            <a:pPr marL="0" indent="0">
              <a:buNone/>
            </a:pPr>
            <a:endParaRPr lang="es-CO" dirty="0" smtClean="0"/>
          </a:p>
          <a:p>
            <a:pPr marL="0" indent="0">
              <a:buNone/>
            </a:pPr>
            <a:r>
              <a:rPr lang="es-CO" b="1" dirty="0" smtClean="0"/>
              <a:t>El </a:t>
            </a:r>
            <a:r>
              <a:rPr lang="es-CO" b="1" dirty="0"/>
              <a:t>pecado venial es invariablemente utilizado en contraste con el pecado mortal. </a:t>
            </a:r>
            <a:endParaRPr lang="es-CO" b="1" dirty="0" smtClean="0"/>
          </a:p>
          <a:p>
            <a:pPr marL="914400" lvl="1" indent="-514350">
              <a:buAutoNum type="arabicPeriod"/>
            </a:pPr>
            <a:r>
              <a:rPr lang="es-CO" dirty="0" smtClean="0"/>
              <a:t>Los </a:t>
            </a:r>
            <a:r>
              <a:rPr lang="es-CO" dirty="0"/>
              <a:t>pecados mortales son aquellos pecados que excluyen a la gente del </a:t>
            </a:r>
            <a:r>
              <a:rPr lang="es-CO" dirty="0" smtClean="0"/>
              <a:t>reino de Dios. </a:t>
            </a:r>
          </a:p>
          <a:p>
            <a:pPr marL="914400" lvl="1" indent="-514350">
              <a:buAutoNum type="arabicPeriod"/>
            </a:pPr>
            <a:r>
              <a:rPr lang="es-CO" dirty="0"/>
              <a:t>L</a:t>
            </a:r>
            <a:r>
              <a:rPr lang="es-CO" dirty="0" smtClean="0"/>
              <a:t>os </a:t>
            </a:r>
            <a:r>
              <a:rPr lang="es-CO" dirty="0"/>
              <a:t>pecados veniales son aquellos pecados que no excluyen a la gente de él. </a:t>
            </a:r>
            <a:endParaRPr lang="es-CO" dirty="0" smtClean="0"/>
          </a:p>
          <a:p>
            <a:pPr marL="0" indent="0">
              <a:buNone/>
            </a:pPr>
            <a:r>
              <a:rPr lang="es-CO" b="1" dirty="0" smtClean="0"/>
              <a:t>El </a:t>
            </a:r>
            <a:r>
              <a:rPr lang="es-CO" b="1" dirty="0"/>
              <a:t>pecado venial difiere del pecado mortal en el castigo que acarrea. </a:t>
            </a:r>
            <a:endParaRPr lang="es-CO" b="1" dirty="0" smtClean="0"/>
          </a:p>
          <a:p>
            <a:pPr marL="914400" lvl="1" indent="-514350">
              <a:buAutoNum type="arabicPeriod"/>
            </a:pPr>
            <a:r>
              <a:rPr lang="es-CO" dirty="0" smtClean="0"/>
              <a:t>El </a:t>
            </a:r>
            <a:r>
              <a:rPr lang="es-CO" dirty="0"/>
              <a:t>pecado venial amerita un castigo temporal que es expiado por confesión o por las llamas del </a:t>
            </a:r>
            <a:r>
              <a:rPr lang="es-CO" dirty="0" smtClean="0"/>
              <a:t>Purgatorio</a:t>
            </a:r>
            <a:r>
              <a:rPr lang="es-CO" dirty="0"/>
              <a:t>.</a:t>
            </a:r>
            <a:endParaRPr lang="es-CO" dirty="0" smtClean="0"/>
          </a:p>
          <a:p>
            <a:pPr marL="914400" lvl="1" indent="-514350">
              <a:buAutoNum type="arabicPeriod"/>
            </a:pPr>
            <a:r>
              <a:rPr lang="es-CO" dirty="0" smtClean="0"/>
              <a:t>mientras </a:t>
            </a:r>
            <a:r>
              <a:rPr lang="es-CO" dirty="0"/>
              <a:t>que el pecado mortal amerita la muerte eterna.</a:t>
            </a:r>
          </a:p>
          <a:p>
            <a:endParaRPr lang="es-CO" dirty="0"/>
          </a:p>
          <a:p>
            <a:endParaRPr lang="es-CO" dirty="0"/>
          </a:p>
        </p:txBody>
      </p:sp>
    </p:spTree>
    <p:extLst>
      <p:ext uri="{BB962C8B-B14F-4D97-AF65-F5344CB8AC3E}">
        <p14:creationId xmlns:p14="http://schemas.microsoft.com/office/powerpoint/2010/main" val="39952183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3">
                                            <p:txEl>
                                              <p:pRg st="8" end="8"/>
                                            </p:txEl>
                                          </p:spTgt>
                                        </p:tgtEl>
                                        <p:attrNameLst>
                                          <p:attrName>style.visibility</p:attrName>
                                        </p:attrNameLst>
                                      </p:cBhvr>
                                      <p:to>
                                        <p:strVal val="visible"/>
                                      </p:to>
                                    </p:set>
                                    <p:animEffect transition="in" filter="wheel(1)">
                                      <p:cBhvr>
                                        <p:cTn id="18" dur="2000"/>
                                        <p:tgtEl>
                                          <p:spTgt spid="3">
                                            <p:txEl>
                                              <p:pRg st="8" end="8"/>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animEffect transition="in" filter="wheel(1)">
                                      <p:cBhvr>
                                        <p:cTn id="21" dur="2000"/>
                                        <p:tgtEl>
                                          <p:spTgt spid="3">
                                            <p:txEl>
                                              <p:pRg st="9" end="9"/>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10" end="10"/>
                                            </p:txEl>
                                          </p:spTgt>
                                        </p:tgtEl>
                                        <p:attrNameLst>
                                          <p:attrName>style.visibility</p:attrName>
                                        </p:attrNameLst>
                                      </p:cBhvr>
                                      <p:to>
                                        <p:strVal val="visible"/>
                                      </p:to>
                                    </p:set>
                                    <p:animEffect transition="in" filter="wheel(1)">
                                      <p:cBhvr>
                                        <p:cTn id="24"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dirty="0"/>
              <a:t>En el Catecismo de la Iglesia Católica, encontramos esta descripción del pecado mortal, “Para que un pecado sea mortal, se requieren tres condiciones: </a:t>
            </a:r>
            <a:endParaRPr lang="es-CO" dirty="0" smtClean="0"/>
          </a:p>
          <a:p>
            <a:pPr marL="514350" indent="-514350">
              <a:buAutoNum type="arabicPeriod"/>
            </a:pPr>
            <a:endParaRPr lang="es-CO" dirty="0" smtClean="0"/>
          </a:p>
          <a:p>
            <a:pPr marL="514350" indent="-514350">
              <a:buAutoNum type="arabicPeriod"/>
            </a:pPr>
            <a:r>
              <a:rPr lang="es-CO" dirty="0" smtClean="0">
                <a:solidFill>
                  <a:srgbClr val="FF0000"/>
                </a:solidFill>
              </a:rPr>
              <a:t>‘Es </a:t>
            </a:r>
            <a:r>
              <a:rPr lang="es-CO" dirty="0">
                <a:solidFill>
                  <a:srgbClr val="FF0000"/>
                </a:solidFill>
              </a:rPr>
              <a:t>pecado mortal lo que tiene como objeto una materia grave, y que, además es cometido con pleno </a:t>
            </a:r>
            <a:r>
              <a:rPr lang="es-CO" u="sng" dirty="0">
                <a:solidFill>
                  <a:srgbClr val="FF0000"/>
                </a:solidFill>
              </a:rPr>
              <a:t>conocimiento y deliberado consentimiento</a:t>
            </a:r>
            <a:r>
              <a:rPr lang="es-CO" dirty="0">
                <a:solidFill>
                  <a:srgbClr val="FF0000"/>
                </a:solidFill>
              </a:rPr>
              <a:t>” </a:t>
            </a:r>
            <a:endParaRPr lang="es-CO" dirty="0" smtClean="0">
              <a:solidFill>
                <a:srgbClr val="FF0000"/>
              </a:solidFill>
            </a:endParaRPr>
          </a:p>
          <a:p>
            <a:pPr marL="514350" indent="-514350">
              <a:buAutoNum type="arabicPeriod"/>
            </a:pPr>
            <a:endParaRPr lang="es-CO" dirty="0" smtClean="0"/>
          </a:p>
          <a:p>
            <a:pPr marL="514350" indent="-514350">
              <a:buAutoNum type="arabicPeriod"/>
            </a:pPr>
            <a:r>
              <a:rPr lang="es-CO" dirty="0" smtClean="0">
                <a:solidFill>
                  <a:srgbClr val="00B0F0"/>
                </a:solidFill>
              </a:rPr>
              <a:t>De </a:t>
            </a:r>
            <a:r>
              <a:rPr lang="es-CO" dirty="0">
                <a:solidFill>
                  <a:srgbClr val="00B0F0"/>
                </a:solidFill>
              </a:rPr>
              <a:t>acuerdo con el Catecismo, “la materia grave es precisada por </a:t>
            </a:r>
            <a:r>
              <a:rPr lang="es-CO" dirty="0" smtClean="0">
                <a:solidFill>
                  <a:srgbClr val="00B0F0"/>
                </a:solidFill>
              </a:rPr>
              <a:t>la </a:t>
            </a:r>
            <a:r>
              <a:rPr lang="es-CO" u="sng" dirty="0" smtClean="0">
                <a:solidFill>
                  <a:srgbClr val="00B0F0"/>
                </a:solidFill>
              </a:rPr>
              <a:t>transgresión a los </a:t>
            </a:r>
            <a:r>
              <a:rPr lang="es-CO" u="sng" dirty="0">
                <a:solidFill>
                  <a:srgbClr val="00B0F0"/>
                </a:solidFill>
              </a:rPr>
              <a:t>Diez Mandamientos</a:t>
            </a:r>
            <a:r>
              <a:rPr lang="es-CO" dirty="0">
                <a:solidFill>
                  <a:srgbClr val="00B0F0"/>
                </a:solidFill>
              </a:rPr>
              <a:t>....” </a:t>
            </a:r>
            <a:endParaRPr lang="es-CO" dirty="0" smtClean="0">
              <a:solidFill>
                <a:srgbClr val="00B0F0"/>
              </a:solidFill>
            </a:endParaRPr>
          </a:p>
          <a:p>
            <a:pPr marL="514350" indent="-514350">
              <a:buAutoNum type="arabicPeriod"/>
            </a:pPr>
            <a:endParaRPr lang="es-CO" dirty="0" smtClean="0"/>
          </a:p>
          <a:p>
            <a:pPr marL="514350" indent="-514350">
              <a:buAutoNum type="arabicPeriod"/>
            </a:pPr>
            <a:r>
              <a:rPr lang="es-CO" dirty="0" smtClean="0">
                <a:solidFill>
                  <a:srgbClr val="C00000"/>
                </a:solidFill>
              </a:rPr>
              <a:t>El </a:t>
            </a:r>
            <a:r>
              <a:rPr lang="es-CO" dirty="0">
                <a:solidFill>
                  <a:srgbClr val="C00000"/>
                </a:solidFill>
              </a:rPr>
              <a:t>Catecismo establece más adelante que el pecado mortal “resulta en la pérdida de caridad y privación de la gracia santificante, esto es, del estado de gracia. Si no es redimido por arrepentimiento y el perdón de Dios, causa la exclusión del reino de Cristo y la muerte eterna en el infierno...”</a:t>
            </a:r>
          </a:p>
          <a:p>
            <a:endParaRPr lang="es-CO" dirty="0"/>
          </a:p>
        </p:txBody>
      </p:sp>
    </p:spTree>
    <p:extLst>
      <p:ext uri="{BB962C8B-B14F-4D97-AF65-F5344CB8AC3E}">
        <p14:creationId xmlns:p14="http://schemas.microsoft.com/office/powerpoint/2010/main" val="395325857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dirty="0"/>
              <a:t>Con respecto al pecado venial, el Catecismo declara lo siguiente: </a:t>
            </a:r>
            <a:endParaRPr lang="es-CO" dirty="0" smtClean="0"/>
          </a:p>
          <a:p>
            <a:pPr marL="400050" lvl="1" indent="0">
              <a:buNone/>
            </a:pPr>
            <a:endParaRPr lang="es-CO" dirty="0" smtClean="0"/>
          </a:p>
          <a:p>
            <a:pPr marL="400050" lvl="1" indent="0">
              <a:buNone/>
            </a:pPr>
            <a:r>
              <a:rPr lang="es-CO" sz="3100" b="1" dirty="0" smtClean="0"/>
              <a:t>1</a:t>
            </a:r>
            <a:r>
              <a:rPr lang="es-CO" dirty="0" smtClean="0"/>
              <a:t>. </a:t>
            </a:r>
            <a:r>
              <a:rPr lang="es-CO" dirty="0" smtClean="0">
                <a:solidFill>
                  <a:srgbClr val="FF0000"/>
                </a:solidFill>
              </a:rPr>
              <a:t>“Se </a:t>
            </a:r>
            <a:r>
              <a:rPr lang="es-CO" dirty="0">
                <a:solidFill>
                  <a:srgbClr val="FF0000"/>
                </a:solidFill>
              </a:rPr>
              <a:t>comete un pecado venial cuando no se observa en una materia leve la medida prescrita por la ley moral, o cuando se desobedece a la ley moral en materia grave, pero sin pleno conocimiento o sin entero consentimiento. </a:t>
            </a:r>
            <a:endParaRPr lang="es-CO" dirty="0" smtClean="0">
              <a:solidFill>
                <a:srgbClr val="FF0000"/>
              </a:solidFill>
            </a:endParaRPr>
          </a:p>
          <a:p>
            <a:pPr marL="400050" lvl="1" indent="0">
              <a:buNone/>
            </a:pPr>
            <a:endParaRPr lang="es-CO" dirty="0" smtClean="0">
              <a:solidFill>
                <a:srgbClr val="FF0000"/>
              </a:solidFill>
            </a:endParaRPr>
          </a:p>
          <a:p>
            <a:pPr marL="400050" lvl="1" indent="0">
              <a:buNone/>
            </a:pPr>
            <a:r>
              <a:rPr lang="es-CO" sz="3100" b="1" dirty="0" smtClean="0"/>
              <a:t>2</a:t>
            </a:r>
            <a:r>
              <a:rPr lang="es-CO" dirty="0" smtClean="0"/>
              <a:t>. </a:t>
            </a:r>
            <a:r>
              <a:rPr lang="es-CO" dirty="0" smtClean="0">
                <a:solidFill>
                  <a:srgbClr val="0070C0"/>
                </a:solidFill>
              </a:rPr>
              <a:t>El </a:t>
            </a:r>
            <a:r>
              <a:rPr lang="es-CO" dirty="0">
                <a:solidFill>
                  <a:srgbClr val="0070C0"/>
                </a:solidFill>
              </a:rPr>
              <a:t>pecado venial debilita la caridad; entraña un afecto desordenado a bienes creados; impide el progreso del alma en el ejercicio de las virtudes y la práctica del bien moral; merece penas temporales. </a:t>
            </a:r>
            <a:endParaRPr lang="es-CO" dirty="0" smtClean="0">
              <a:solidFill>
                <a:srgbClr val="0070C0"/>
              </a:solidFill>
            </a:endParaRPr>
          </a:p>
          <a:p>
            <a:pPr marL="400050" lvl="1" indent="0">
              <a:buNone/>
            </a:pPr>
            <a:endParaRPr lang="es-CO" dirty="0" smtClean="0"/>
          </a:p>
          <a:p>
            <a:pPr marL="400050" lvl="1" indent="0">
              <a:buNone/>
            </a:pPr>
            <a:r>
              <a:rPr lang="es-CO" sz="3100" b="1" dirty="0" smtClean="0"/>
              <a:t>3</a:t>
            </a:r>
            <a:r>
              <a:rPr lang="es-CO" dirty="0" smtClean="0"/>
              <a:t>. </a:t>
            </a:r>
            <a:r>
              <a:rPr lang="es-CO" dirty="0" smtClean="0">
                <a:solidFill>
                  <a:srgbClr val="C00000"/>
                </a:solidFill>
              </a:rPr>
              <a:t>El </a:t>
            </a:r>
            <a:r>
              <a:rPr lang="es-CO" dirty="0">
                <a:solidFill>
                  <a:srgbClr val="C00000"/>
                </a:solidFill>
              </a:rPr>
              <a:t>pecado venial deliberado y que permanece sin arrepentimiento, nos dispone poco a poco a cometer el pecado mortal No obstante, el pecado venial no nos hace contrarios a la voluntad y la amistad divinas; no rompe la Alianza con Dios. Es humanamente reparable con la gracia de Dios. ‘No priva de la gracia santificante, de la amistad con Dios, de la caridad, ni, por tanto, de la bienaventuranza eterna.”</a:t>
            </a:r>
          </a:p>
        </p:txBody>
      </p:sp>
    </p:spTree>
    <p:extLst>
      <p:ext uri="{BB962C8B-B14F-4D97-AF65-F5344CB8AC3E}">
        <p14:creationId xmlns:p14="http://schemas.microsoft.com/office/powerpoint/2010/main" val="34009496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fade">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0"/>
            <a:ext cx="8640960" cy="685800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endParaRPr lang="es-CO" dirty="0" smtClean="0"/>
          </a:p>
          <a:p>
            <a:pPr marL="0" indent="0">
              <a:buNone/>
            </a:pPr>
            <a:r>
              <a:rPr lang="es-CO" dirty="0" smtClean="0"/>
              <a:t>Bíblicamente</a:t>
            </a:r>
            <a:r>
              <a:rPr lang="es-CO" dirty="0"/>
              <a:t>, los conceptos de pecado mortal y venial presentan muchos problemas: </a:t>
            </a:r>
            <a:endParaRPr lang="es-CO" dirty="0" smtClean="0"/>
          </a:p>
          <a:p>
            <a:pPr marL="0" indent="0">
              <a:buNone/>
            </a:pPr>
            <a:r>
              <a:rPr lang="es-CO" b="1" dirty="0" smtClean="0"/>
              <a:t>1. Antes </a:t>
            </a:r>
            <a:r>
              <a:rPr lang="es-CO" b="1" dirty="0"/>
              <a:t>que nada, estos conceptos presentan </a:t>
            </a:r>
            <a:r>
              <a:rPr lang="es-CO" b="1" dirty="0" smtClean="0"/>
              <a:t>un </a:t>
            </a:r>
            <a:r>
              <a:rPr lang="es-CO" b="1" dirty="0"/>
              <a:t>cuadro no bíblico de cómo ve Dios el pecado</a:t>
            </a:r>
            <a:r>
              <a:rPr lang="es-CO" dirty="0"/>
              <a:t>. </a:t>
            </a:r>
            <a:endParaRPr lang="es-CO" dirty="0" smtClean="0"/>
          </a:p>
          <a:p>
            <a:pPr marL="400050" lvl="1" indent="0">
              <a:buNone/>
            </a:pPr>
            <a:r>
              <a:rPr lang="es-CO" dirty="0" smtClean="0"/>
              <a:t>La </a:t>
            </a:r>
            <a:r>
              <a:rPr lang="es-CO" dirty="0"/>
              <a:t>Biblia establece que Dios será justo en Su castigo del pecado y que en el día del juicio algún </a:t>
            </a:r>
            <a:r>
              <a:rPr lang="es-CO" dirty="0" smtClean="0"/>
              <a:t>pecador </a:t>
            </a:r>
            <a:r>
              <a:rPr lang="es-CO" dirty="0"/>
              <a:t>ameritará mayor castigo que </a:t>
            </a:r>
            <a:r>
              <a:rPr lang="es-CO" dirty="0" smtClean="0"/>
              <a:t>otros, ver </a:t>
            </a:r>
            <a:r>
              <a:rPr lang="es-CO" dirty="0" smtClean="0">
                <a:solidFill>
                  <a:srgbClr val="FF0000"/>
                </a:solidFill>
              </a:rPr>
              <a:t>(Mateo </a:t>
            </a:r>
            <a:r>
              <a:rPr lang="es-CO" dirty="0">
                <a:solidFill>
                  <a:srgbClr val="FF0000"/>
                </a:solidFill>
              </a:rPr>
              <a:t>11:22, 24; Lucas 10:12, 14)</a:t>
            </a:r>
            <a:r>
              <a:rPr lang="es-CO" dirty="0"/>
              <a:t>. </a:t>
            </a:r>
            <a:endParaRPr lang="es-CO" dirty="0" smtClean="0"/>
          </a:p>
          <a:p>
            <a:pPr marL="0" indent="0">
              <a:buNone/>
            </a:pPr>
            <a:r>
              <a:rPr lang="es-CO" b="1" dirty="0" smtClean="0"/>
              <a:t>2. Pero </a:t>
            </a:r>
            <a:r>
              <a:rPr lang="es-CO" b="1" dirty="0"/>
              <a:t>el hecho que uno deba mantener en mente, es que todos los pecados serán castigados por Dios. </a:t>
            </a:r>
            <a:endParaRPr lang="es-CO" b="1" dirty="0" smtClean="0"/>
          </a:p>
          <a:p>
            <a:pPr marL="400050" lvl="1" indent="0">
              <a:buNone/>
            </a:pPr>
            <a:r>
              <a:rPr lang="es-CO" dirty="0" smtClean="0"/>
              <a:t>La </a:t>
            </a:r>
            <a:r>
              <a:rPr lang="es-CO" dirty="0"/>
              <a:t>Biblia enseña que todos nosotros pecamos </a:t>
            </a:r>
            <a:r>
              <a:rPr lang="es-CO" dirty="0">
                <a:solidFill>
                  <a:srgbClr val="FF0000"/>
                </a:solidFill>
              </a:rPr>
              <a:t>(Romanos 3:23) y que el justo pago por el pecado es la muerte eterna (Romanos 6:23). </a:t>
            </a:r>
            <a:endParaRPr lang="es-CO" dirty="0" smtClean="0">
              <a:solidFill>
                <a:srgbClr val="FF0000"/>
              </a:solidFill>
            </a:endParaRPr>
          </a:p>
          <a:p>
            <a:pPr marL="0" indent="0">
              <a:buNone/>
            </a:pPr>
            <a:r>
              <a:rPr lang="es-CO" sz="3300" b="1" dirty="0" smtClean="0"/>
              <a:t>3</a:t>
            </a:r>
            <a:r>
              <a:rPr lang="es-CO" dirty="0" smtClean="0"/>
              <a:t>. </a:t>
            </a:r>
            <a:r>
              <a:rPr lang="es-CO" b="1" dirty="0" smtClean="0"/>
              <a:t>Sobre </a:t>
            </a:r>
            <a:r>
              <a:rPr lang="es-CO" b="1" dirty="0"/>
              <a:t>y contra los conceptos del pecado mortal y venial, la Biblia no dice que algunos pecados son dignos de la muerte eterna mientras que otros no lo son</a:t>
            </a:r>
            <a:r>
              <a:rPr lang="es-CO" dirty="0"/>
              <a:t>. </a:t>
            </a:r>
            <a:endParaRPr lang="es-CO" dirty="0" smtClean="0"/>
          </a:p>
          <a:p>
            <a:pPr marL="400050" lvl="1" indent="0">
              <a:buNone/>
            </a:pPr>
            <a:r>
              <a:rPr lang="es-CO" dirty="0" smtClean="0"/>
              <a:t>Todos </a:t>
            </a:r>
            <a:r>
              <a:rPr lang="es-CO" dirty="0"/>
              <a:t>los pecados son pecados mortales, en que aún un </a:t>
            </a:r>
            <a:r>
              <a:rPr lang="es-CO" dirty="0" smtClean="0"/>
              <a:t>solo pecado </a:t>
            </a:r>
            <a:r>
              <a:rPr lang="es-CO" dirty="0"/>
              <a:t>hace al ofensor merecedor de la </a:t>
            </a:r>
            <a:r>
              <a:rPr lang="es-CO" dirty="0" smtClean="0"/>
              <a:t>muerte eterna. </a:t>
            </a:r>
            <a:endParaRPr lang="es-CO" dirty="0"/>
          </a:p>
        </p:txBody>
      </p:sp>
    </p:spTree>
    <p:extLst>
      <p:ext uri="{BB962C8B-B14F-4D97-AF65-F5344CB8AC3E}">
        <p14:creationId xmlns:p14="http://schemas.microsoft.com/office/powerpoint/2010/main" val="228945111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barn(inVertical)">
                                      <p:cBhvr>
                                        <p:cTn id="20" dur="500"/>
                                        <p:tgtEl>
                                          <p:spTgt spid="3">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408712"/>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endParaRPr lang="es-CO" dirty="0" smtClean="0"/>
          </a:p>
          <a:p>
            <a:pPr marL="0" indent="0">
              <a:buNone/>
            </a:pPr>
            <a:r>
              <a:rPr lang="es-CO" dirty="0" smtClean="0"/>
              <a:t>El </a:t>
            </a:r>
            <a:r>
              <a:rPr lang="es-CO" dirty="0"/>
              <a:t>apóstol Santiago </a:t>
            </a:r>
            <a:r>
              <a:rPr lang="es-CO" dirty="0" smtClean="0"/>
              <a:t>hace notar </a:t>
            </a:r>
            <a:r>
              <a:rPr lang="es-CO" dirty="0"/>
              <a:t>este hecho </a:t>
            </a:r>
            <a:r>
              <a:rPr lang="es-CO" dirty="0" smtClean="0"/>
              <a:t>en </a:t>
            </a:r>
            <a:r>
              <a:rPr lang="es-CO" dirty="0">
                <a:solidFill>
                  <a:srgbClr val="FF0000"/>
                </a:solidFill>
              </a:rPr>
              <a:t>(Santiago 2:10</a:t>
            </a:r>
            <a:r>
              <a:rPr lang="es-CO" dirty="0" smtClean="0">
                <a:solidFill>
                  <a:srgbClr val="FF0000"/>
                </a:solidFill>
              </a:rPr>
              <a:t>), </a:t>
            </a:r>
            <a:r>
              <a:rPr lang="es-CO" dirty="0" smtClean="0"/>
              <a:t>donde dice:</a:t>
            </a:r>
            <a:r>
              <a:rPr lang="es-CO" dirty="0" smtClean="0">
                <a:solidFill>
                  <a:srgbClr val="FF0000"/>
                </a:solidFill>
              </a:rPr>
              <a:t>  </a:t>
            </a:r>
            <a:r>
              <a:rPr lang="es-CO" dirty="0"/>
              <a:t>“</a:t>
            </a:r>
            <a:r>
              <a:rPr lang="es-CO" b="1" dirty="0">
                <a:latin typeface="Agency FB" pitchFamily="34" charset="0"/>
              </a:rPr>
              <a:t>Porque cualquiera que guardare toda la ley, pero ofendiere en un punto, se hace culpable de todos</a:t>
            </a:r>
            <a:r>
              <a:rPr lang="es-CO" dirty="0" smtClean="0"/>
              <a:t>.”</a:t>
            </a:r>
          </a:p>
          <a:p>
            <a:pPr marL="0" indent="0">
              <a:buNone/>
            </a:pPr>
            <a:r>
              <a:rPr lang="es-CO" dirty="0" smtClean="0"/>
              <a:t> </a:t>
            </a:r>
            <a:r>
              <a:rPr lang="es-CO" dirty="0"/>
              <a:t>Nótese el uso de la palabra “</a:t>
            </a:r>
            <a:r>
              <a:rPr lang="es-CO" b="1" u="sng" dirty="0">
                <a:latin typeface="Agency FB" pitchFamily="34" charset="0"/>
              </a:rPr>
              <a:t>ofendiere en un punto</a:t>
            </a:r>
            <a:r>
              <a:rPr lang="es-CO" dirty="0"/>
              <a:t>”. Significa hacer un error o caer en un error. Santiago está pintando un cuadro de una persona que está tratando de hacer lo correcto y sin embargo, quizá sin intención, comete un pecado</a:t>
            </a:r>
            <a:r>
              <a:rPr lang="es-CO" dirty="0" smtClean="0"/>
              <a:t>. </a:t>
            </a:r>
            <a:r>
              <a:rPr lang="es-CO" b="1" dirty="0" smtClean="0"/>
              <a:t>¿</a:t>
            </a:r>
            <a:r>
              <a:rPr lang="es-CO" b="1" dirty="0"/>
              <a:t>Cuál es la consecuencia?</a:t>
            </a:r>
            <a:r>
              <a:rPr lang="es-CO" dirty="0"/>
              <a:t> Dios, a través </a:t>
            </a:r>
            <a:r>
              <a:rPr lang="es-CO" dirty="0" smtClean="0"/>
              <a:t>del apóstol </a:t>
            </a:r>
            <a:r>
              <a:rPr lang="es-CO" dirty="0"/>
              <a:t>Santiago, declara que cuando una persona comete un pecado aún sin intención, es culpable de quebrantar </a:t>
            </a:r>
            <a:r>
              <a:rPr lang="es-CO" dirty="0" smtClean="0"/>
              <a:t>todos los diez mandamientos. </a:t>
            </a:r>
          </a:p>
          <a:p>
            <a:pPr marL="0" indent="0">
              <a:buNone/>
            </a:pPr>
            <a:r>
              <a:rPr lang="es-CO" dirty="0" smtClean="0"/>
              <a:t>Una </a:t>
            </a:r>
            <a:r>
              <a:rPr lang="es-CO" dirty="0"/>
              <a:t>buena ilustración de este hecho es imaginarnos una gran ventana y suponer que esa ventana sea la ley de Dios. No importa si una persona avienta un pequeño guijarro a través de la ventana o muchas grandes rocas. El resultado es el mismo... la ventana está rota. De la misma manera, no importa si una persona comete un pequeño pecado o muchos grandes. El resultado es el mismo.... la persona es culpable de quebrantar la ley de Dios. Y el Señor declara en </a:t>
            </a:r>
            <a:r>
              <a:rPr lang="es-CO" dirty="0">
                <a:solidFill>
                  <a:srgbClr val="FF0000"/>
                </a:solidFill>
              </a:rPr>
              <a:t>(Nahúm </a:t>
            </a:r>
            <a:r>
              <a:rPr lang="es-CO" dirty="0" smtClean="0">
                <a:solidFill>
                  <a:srgbClr val="FF0000"/>
                </a:solidFill>
              </a:rPr>
              <a:t>1:3) </a:t>
            </a:r>
            <a:r>
              <a:rPr lang="es-CO" dirty="0" smtClean="0"/>
              <a:t>que </a:t>
            </a:r>
            <a:r>
              <a:rPr lang="es-CO" dirty="0"/>
              <a:t>Él no dejará sin castigo al </a:t>
            </a:r>
            <a:r>
              <a:rPr lang="es-CO" dirty="0" smtClean="0"/>
              <a:t>culpable</a:t>
            </a:r>
            <a:endParaRPr lang="es-CO" dirty="0"/>
          </a:p>
        </p:txBody>
      </p:sp>
    </p:spTree>
    <p:extLst>
      <p:ext uri="{BB962C8B-B14F-4D97-AF65-F5344CB8AC3E}">
        <p14:creationId xmlns:p14="http://schemas.microsoft.com/office/powerpoint/2010/main" val="29245805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3178696" cy="2592288"/>
          </a:xfrm>
          <a:solidFill>
            <a:schemeClr val="accent6">
              <a:lumMod val="20000"/>
              <a:lumOff val="80000"/>
            </a:schemeClr>
          </a:solidFill>
        </p:spPr>
        <p:txBody>
          <a:bodyPr>
            <a:normAutofit fontScale="77500" lnSpcReduction="20000"/>
          </a:bodyPr>
          <a:lstStyle/>
          <a:p>
            <a:pPr marL="0" indent="0" algn="ctr">
              <a:buNone/>
            </a:pPr>
            <a:r>
              <a:rPr lang="es-CO" sz="4000" dirty="0"/>
              <a:t>Porque cualquiera que guardare toda la ley, pero ofendiere en un punto, se hace culpable de todos</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0963" y="404664"/>
            <a:ext cx="4929509" cy="5688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248979"/>
            <a:ext cx="3168352" cy="2844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613846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476673"/>
            <a:ext cx="7920880" cy="1440159"/>
          </a:xfrm>
          <a:solidFill>
            <a:schemeClr val="accent4">
              <a:lumMod val="20000"/>
              <a:lumOff val="80000"/>
            </a:schemeClr>
          </a:solidFill>
        </p:spPr>
        <p:txBody>
          <a:bodyPr>
            <a:normAutofit fontScale="92500" lnSpcReduction="10000"/>
          </a:bodyPr>
          <a:lstStyle/>
          <a:p>
            <a:pPr marL="0" indent="0" algn="ctr">
              <a:buNone/>
            </a:pPr>
            <a:r>
              <a:rPr lang="es-CO" dirty="0"/>
              <a:t>Secundariamente, estos conceptos presentan un cuadro anti-bíblico del pago de Dios por el pecado</a:t>
            </a:r>
            <a:r>
              <a:rPr lang="es-CO" dirty="0" smtClean="0"/>
              <a:t>.</a:t>
            </a:r>
            <a:endParaRPr lang="es-CO" dirty="0"/>
          </a:p>
          <a:p>
            <a:endParaRPr lang="es-CO"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6115" y="2348880"/>
            <a:ext cx="2596877"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149080"/>
            <a:ext cx="5112568"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2348880"/>
            <a:ext cx="5688632" cy="1569660"/>
          </a:xfrm>
          <a:prstGeom prst="rect">
            <a:avLst/>
          </a:prstGeom>
        </p:spPr>
        <p:txBody>
          <a:bodyPr wrap="square">
            <a:spAutoFit/>
          </a:bodyPr>
          <a:lstStyle/>
          <a:p>
            <a:pPr algn="ctr"/>
            <a:r>
              <a:rPr lang="es-CO" sz="2400" dirty="0"/>
              <a:t>En ambos casos, tanto en el pecado mortal como el venial, el perdón de la trasgresión hecha, depende de que el ofensor haga una restitución de algún tipo. </a:t>
            </a:r>
          </a:p>
        </p:txBody>
      </p:sp>
    </p:spTree>
    <p:extLst>
      <p:ext uri="{BB962C8B-B14F-4D97-AF65-F5344CB8AC3E}">
        <p14:creationId xmlns:p14="http://schemas.microsoft.com/office/powerpoint/2010/main" val="1258381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wipe(down)">
                                      <p:cBhvr>
                                        <p:cTn id="7" dur="500"/>
                                        <p:tgtEl>
                                          <p:spTgt spid="7170"/>
                                        </p:tgtEl>
                                      </p:cBhvr>
                                    </p:animEffect>
                                  </p:childTnLst>
                                </p:cTn>
                              </p:par>
                              <p:par>
                                <p:cTn id="8" presetID="22" presetClass="entr" presetSubtype="4"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Effect transition="in" filter="wipe(down)">
                                      <p:cBhvr>
                                        <p:cTn id="10" dur="500"/>
                                        <p:tgtEl>
                                          <p:spTgt spid="7171"/>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635896" y="476673"/>
            <a:ext cx="5050904" cy="2232248"/>
          </a:xfrm>
          <a:solidFill>
            <a:schemeClr val="accent4">
              <a:lumMod val="20000"/>
              <a:lumOff val="80000"/>
            </a:schemeClr>
          </a:solidFill>
        </p:spPr>
        <p:txBody>
          <a:bodyPr>
            <a:normAutofit fontScale="70000" lnSpcReduction="20000"/>
          </a:bodyPr>
          <a:lstStyle/>
          <a:p>
            <a:pPr marL="0" indent="0" algn="ctr">
              <a:buNone/>
            </a:pPr>
            <a:endParaRPr lang="es-CO" dirty="0" smtClean="0"/>
          </a:p>
          <a:p>
            <a:pPr marL="0" indent="0" algn="ctr">
              <a:buNone/>
            </a:pPr>
            <a:r>
              <a:rPr lang="es-CO" dirty="0" smtClean="0"/>
              <a:t>En </a:t>
            </a:r>
            <a:r>
              <a:rPr lang="es-CO" dirty="0"/>
              <a:t>el Catolicismo Romano, esta restitución puede tener la forma de llevarlo a confesión, rezar ciertas oraciones, recibir la Eucaristía, u otro ritual de algún </a:t>
            </a:r>
            <a:r>
              <a:rPr lang="es-CO" dirty="0" smtClean="0"/>
              <a:t>tipo, como una forma de ayudar, o sustituir lo que realizo Cristo. </a:t>
            </a:r>
          </a:p>
        </p:txBody>
      </p:sp>
      <p:sp>
        <p:nvSpPr>
          <p:cNvPr id="4" name="3 Rectángulo"/>
          <p:cNvSpPr/>
          <p:nvPr/>
        </p:nvSpPr>
        <p:spPr>
          <a:xfrm>
            <a:off x="611560" y="3426673"/>
            <a:ext cx="7704856" cy="2954655"/>
          </a:xfrm>
          <a:prstGeom prst="rect">
            <a:avLst/>
          </a:prstGeom>
          <a:solidFill>
            <a:schemeClr val="accent4">
              <a:lumMod val="20000"/>
              <a:lumOff val="80000"/>
            </a:schemeClr>
          </a:solidFill>
        </p:spPr>
        <p:txBody>
          <a:bodyPr wrap="square">
            <a:spAutoFit/>
          </a:bodyPr>
          <a:lstStyle/>
          <a:p>
            <a:r>
              <a:rPr lang="es-CO" sz="2800" dirty="0"/>
              <a:t>El pensamiento básico </a:t>
            </a:r>
            <a:r>
              <a:rPr lang="es-CO" sz="2800" dirty="0" smtClean="0"/>
              <a:t> de la iglesia católica es </a:t>
            </a:r>
            <a:r>
              <a:rPr lang="es-CO" sz="2800" dirty="0"/>
              <a:t>que a fin de que el perdón de Cristo sea aplicado al ofensor, el ofensor debe efectuar algún trabajo y entonces el pecado está garantizado. El pago y el perdón de la trasgresión dependen de las acciones del ofensor. </a:t>
            </a:r>
          </a:p>
          <a:p>
            <a:endParaRPr lang="es-CO"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4664"/>
            <a:ext cx="271804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780370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2530624" cy="6120679"/>
          </a:xfrm>
          <a:solidFill>
            <a:srgbClr val="002060"/>
          </a:solidFill>
        </p:spPr>
        <p:txBody>
          <a:bodyPr>
            <a:normAutofit/>
          </a:bodyPr>
          <a:lstStyle/>
          <a:p>
            <a:pPr marL="0" indent="0" algn="ctr">
              <a:buNone/>
            </a:pPr>
            <a:r>
              <a:rPr lang="es-CO" sz="4800" b="1" dirty="0" smtClean="0">
                <a:solidFill>
                  <a:srgbClr val="FFFF00"/>
                </a:solidFill>
              </a:rPr>
              <a:t>¿</a:t>
            </a:r>
            <a:r>
              <a:rPr lang="es-CO" sz="4800" b="1" dirty="0">
                <a:solidFill>
                  <a:srgbClr val="FFFF00"/>
                </a:solidFill>
              </a:rPr>
              <a:t>Es esto lo que la Biblia enseña respecto al pago por el pecado?</a:t>
            </a:r>
          </a:p>
          <a:p>
            <a:endParaRPr lang="es-CO"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332656"/>
            <a:ext cx="5256584" cy="6120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2714067"/>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352928" cy="2664296"/>
          </a:xfrm>
          <a:solidFill>
            <a:schemeClr val="accent5">
              <a:lumMod val="20000"/>
              <a:lumOff val="80000"/>
            </a:schemeClr>
          </a:solidFill>
        </p:spPr>
        <p:txBody>
          <a:bodyPr>
            <a:normAutofit fontScale="92500" lnSpcReduction="10000"/>
          </a:bodyPr>
          <a:lstStyle/>
          <a:p>
            <a:pPr marL="0" indent="0" algn="ctr">
              <a:buNone/>
            </a:pPr>
            <a:r>
              <a:rPr lang="es-CO" dirty="0" smtClean="0"/>
              <a:t>La </a:t>
            </a:r>
            <a:r>
              <a:rPr lang="es-CO" dirty="0"/>
              <a:t>Biblia enseña claramente que el pago por el pecado no se encuentra en o se basa en las acciones del pecador. Considera las palabras de </a:t>
            </a:r>
            <a:r>
              <a:rPr lang="es-CO" dirty="0">
                <a:solidFill>
                  <a:srgbClr val="FF0000"/>
                </a:solidFill>
              </a:rPr>
              <a:t>1 Pedro 3:18</a:t>
            </a:r>
            <a:r>
              <a:rPr lang="es-CO" dirty="0"/>
              <a:t>, “</a:t>
            </a:r>
            <a:r>
              <a:rPr lang="es-CO" b="1" dirty="0">
                <a:latin typeface="Agency FB" pitchFamily="34" charset="0"/>
              </a:rPr>
              <a:t>Porque también Cristo padeció una sola vez por los pecados, el justo por los injustos, para llevarnos a Dios, siendo a la verdad muerto en la carne, pero vivificado en espíritu</a:t>
            </a:r>
            <a:r>
              <a:rPr lang="es-CO" dirty="0" smtClean="0"/>
              <a:t>;...”</a:t>
            </a:r>
          </a:p>
        </p:txBody>
      </p:sp>
      <p:sp>
        <p:nvSpPr>
          <p:cNvPr id="4" name="3 Rectángulo"/>
          <p:cNvSpPr/>
          <p:nvPr/>
        </p:nvSpPr>
        <p:spPr>
          <a:xfrm>
            <a:off x="539552" y="3429000"/>
            <a:ext cx="6408712" cy="3046988"/>
          </a:xfrm>
          <a:prstGeom prst="rect">
            <a:avLst/>
          </a:prstGeom>
          <a:solidFill>
            <a:schemeClr val="accent5">
              <a:lumMod val="20000"/>
              <a:lumOff val="80000"/>
            </a:schemeClr>
          </a:solidFill>
        </p:spPr>
        <p:txBody>
          <a:bodyPr wrap="square">
            <a:spAutoFit/>
          </a:bodyPr>
          <a:lstStyle/>
          <a:p>
            <a:r>
              <a:rPr lang="es-CO" dirty="0"/>
              <a:t> </a:t>
            </a:r>
            <a:r>
              <a:rPr lang="es-CO" sz="2400" dirty="0"/>
              <a:t>Toma nota de la redacción “Cristo padeció una sola vez por los pecados....” </a:t>
            </a:r>
            <a:r>
              <a:rPr lang="es-CO" sz="2400" b="1" dirty="0">
                <a:solidFill>
                  <a:srgbClr val="FF0000"/>
                </a:solidFill>
              </a:rPr>
              <a:t>Este pasaje enseña que para la persona que ha creído en Jesucristo, todos sus pecados han sido perdonados en la cruz.... Cristo murió por todos ellos. Esto incluye los pecados que el creyente haya cometido antes de su salvación, en su actualidad y los que cometerá después de la salvación. </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3429000"/>
            <a:ext cx="1884744"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374423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123"/>
                                        </p:tgtEl>
                                        <p:attrNameLst>
                                          <p:attrName>style.visibility</p:attrName>
                                        </p:attrNameLst>
                                      </p:cBhvr>
                                      <p:to>
                                        <p:strVal val="visible"/>
                                      </p:to>
                                    </p:set>
                                    <p:anim calcmode="lin" valueType="num">
                                      <p:cBhvr additive="base">
                                        <p:cTn id="11" dur="500" fill="hold"/>
                                        <p:tgtEl>
                                          <p:spTgt spid="5123"/>
                                        </p:tgtEl>
                                        <p:attrNameLst>
                                          <p:attrName>ppt_x</p:attrName>
                                        </p:attrNameLst>
                                      </p:cBhvr>
                                      <p:tavLst>
                                        <p:tav tm="0">
                                          <p:val>
                                            <p:strVal val="#ppt_x"/>
                                          </p:val>
                                        </p:tav>
                                        <p:tav tm="100000">
                                          <p:val>
                                            <p:strVal val="#ppt_x"/>
                                          </p:val>
                                        </p:tav>
                                      </p:tavLst>
                                    </p:anim>
                                    <p:anim calcmode="lin" valueType="num">
                                      <p:cBhvr additive="base">
                                        <p:cTn id="12" dur="500" fill="hold"/>
                                        <p:tgtEl>
                                          <p:spTgt spid="51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0472" y="5378893"/>
            <a:ext cx="1314450"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2510702"/>
            <a:ext cx="3122624" cy="2718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9" name="8 Marcador de contenido"/>
          <p:cNvGraphicFramePr>
            <a:graphicFrameLocks noGrp="1"/>
          </p:cNvGraphicFramePr>
          <p:nvPr>
            <p:ph idx="1"/>
            <p:extLst>
              <p:ext uri="{D42A27DB-BD31-4B8C-83A1-F6EECF244321}">
                <p14:modId xmlns:p14="http://schemas.microsoft.com/office/powerpoint/2010/main" val="2320821544"/>
              </p:ext>
            </p:extLst>
          </p:nvPr>
        </p:nvGraphicFramePr>
        <p:xfrm>
          <a:off x="467544" y="660820"/>
          <a:ext cx="3384376" cy="53501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24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08004" y="4642832"/>
            <a:ext cx="3960440"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Arco de bloque"/>
          <p:cNvSpPr/>
          <p:nvPr/>
        </p:nvSpPr>
        <p:spPr>
          <a:xfrm rot="10800000">
            <a:off x="4788024" y="73344"/>
            <a:ext cx="3168352" cy="2492896"/>
          </a:xfrm>
          <a:prstGeom prst="blockArc">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5" name="4 Rectángulo"/>
          <p:cNvSpPr/>
          <p:nvPr/>
        </p:nvSpPr>
        <p:spPr>
          <a:xfrm>
            <a:off x="5697977" y="894923"/>
            <a:ext cx="1348446" cy="707886"/>
          </a:xfrm>
          <a:prstGeom prst="rect">
            <a:avLst/>
          </a:prstGeom>
        </p:spPr>
        <p:txBody>
          <a:bodyPr wrap="none">
            <a:spAutoFit/>
          </a:bodyPr>
          <a:lstStyle/>
          <a:p>
            <a:r>
              <a:rPr lang="es-CO" sz="4000" b="1" dirty="0"/>
              <a:t>DIOS </a:t>
            </a:r>
          </a:p>
        </p:txBody>
      </p:sp>
      <p:sp>
        <p:nvSpPr>
          <p:cNvPr id="7" name="6 Flecha abajo"/>
          <p:cNvSpPr/>
          <p:nvPr/>
        </p:nvSpPr>
        <p:spPr>
          <a:xfrm>
            <a:off x="7092280" y="1988841"/>
            <a:ext cx="484632" cy="3456384"/>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Rectángulo"/>
          <p:cNvSpPr/>
          <p:nvPr/>
        </p:nvSpPr>
        <p:spPr>
          <a:xfrm>
            <a:off x="6149771" y="6074218"/>
            <a:ext cx="1112805" cy="369332"/>
          </a:xfrm>
          <a:prstGeom prst="rect">
            <a:avLst/>
          </a:prstGeom>
        </p:spPr>
        <p:txBody>
          <a:bodyPr wrap="none">
            <a:spAutoFit/>
          </a:bodyPr>
          <a:lstStyle/>
          <a:p>
            <a:r>
              <a:rPr lang="es-CO" b="1" dirty="0"/>
              <a:t>HOMBRE </a:t>
            </a:r>
          </a:p>
        </p:txBody>
      </p:sp>
    </p:spTree>
    <p:extLst>
      <p:ext uri="{BB962C8B-B14F-4D97-AF65-F5344CB8AC3E}">
        <p14:creationId xmlns:p14="http://schemas.microsoft.com/office/powerpoint/2010/main" val="188148261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wipe(down)">
                                      <p:cBhvr>
                                        <p:cTn id="7" dur="500"/>
                                        <p:tgtEl>
                                          <p:spTgt spid="10244"/>
                                        </p:tgtEl>
                                      </p:cBhvr>
                                    </p:animEffect>
                                  </p:childTnLst>
                                </p:cTn>
                              </p:par>
                              <p:par>
                                <p:cTn id="8" presetID="22" presetClass="entr" presetSubtype="4" fill="hold" nodeType="withEffect">
                                  <p:stCondLst>
                                    <p:cond delay="0"/>
                                  </p:stCondLst>
                                  <p:childTnLst>
                                    <p:set>
                                      <p:cBhvr>
                                        <p:cTn id="9" dur="1" fill="hold">
                                          <p:stCondLst>
                                            <p:cond delay="0"/>
                                          </p:stCondLst>
                                        </p:cTn>
                                        <p:tgtEl>
                                          <p:spTgt spid="10243"/>
                                        </p:tgtEl>
                                        <p:attrNameLst>
                                          <p:attrName>style.visibility</p:attrName>
                                        </p:attrNameLst>
                                      </p:cBhvr>
                                      <p:to>
                                        <p:strVal val="visible"/>
                                      </p:to>
                                    </p:set>
                                    <p:animEffect transition="in" filter="wipe(down)">
                                      <p:cBhvr>
                                        <p:cTn id="10" dur="500"/>
                                        <p:tgtEl>
                                          <p:spTgt spid="10243"/>
                                        </p:tgtEl>
                                      </p:cBhvr>
                                    </p:animEffect>
                                  </p:childTnLst>
                                </p:cTn>
                              </p:par>
                              <p:par>
                                <p:cTn id="11" presetID="22" presetClass="entr" presetSubtype="4" fill="hold" nodeType="withEffect">
                                  <p:stCondLst>
                                    <p:cond delay="0"/>
                                  </p:stCondLst>
                                  <p:childTnLst>
                                    <p:set>
                                      <p:cBhvr>
                                        <p:cTn id="12" dur="1" fill="hold">
                                          <p:stCondLst>
                                            <p:cond delay="0"/>
                                          </p:stCondLst>
                                        </p:cTn>
                                        <p:tgtEl>
                                          <p:spTgt spid="10242"/>
                                        </p:tgtEl>
                                        <p:attrNameLst>
                                          <p:attrName>style.visibility</p:attrName>
                                        </p:attrNameLst>
                                      </p:cBhvr>
                                      <p:to>
                                        <p:strVal val="visible"/>
                                      </p:to>
                                    </p:set>
                                    <p:animEffect transition="in" filter="wipe(down)">
                                      <p:cBhvr>
                                        <p:cTn id="13" dur="500"/>
                                        <p:tgtEl>
                                          <p:spTgt spid="10242"/>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147248" cy="1143000"/>
          </a:xfrm>
          <a:solidFill>
            <a:schemeClr val="accent5">
              <a:lumMod val="20000"/>
              <a:lumOff val="80000"/>
            </a:schemeClr>
          </a:solidFill>
        </p:spPr>
        <p:txBody>
          <a:bodyPr>
            <a:noAutofit/>
          </a:bodyPr>
          <a:lstStyle/>
          <a:p>
            <a:r>
              <a:rPr lang="es-CO" sz="2800" b="1" dirty="0" smtClean="0">
                <a:latin typeface="Agency FB" pitchFamily="34" charset="0"/>
              </a:rPr>
              <a:t>Durante 4000 años hacia adelante,</a:t>
            </a:r>
            <a:br>
              <a:rPr lang="es-CO" sz="2800" b="1" dirty="0" smtClean="0">
                <a:latin typeface="Agency FB" pitchFamily="34" charset="0"/>
              </a:rPr>
            </a:br>
            <a:r>
              <a:rPr lang="es-CO" sz="2800" b="1" dirty="0" smtClean="0">
                <a:latin typeface="Agency FB" pitchFamily="34" charset="0"/>
              </a:rPr>
              <a:t> y 2000 hacia atrás, la salvación depende de la fe en Jesús: </a:t>
            </a:r>
            <a:br>
              <a:rPr lang="es-CO" sz="2800" b="1" dirty="0" smtClean="0">
                <a:latin typeface="Agency FB" pitchFamily="34" charset="0"/>
              </a:rPr>
            </a:br>
            <a:r>
              <a:rPr lang="es-CO" sz="2800" b="1" dirty="0" smtClean="0">
                <a:latin typeface="Agency FB" pitchFamily="34" charset="0"/>
              </a:rPr>
              <a:t>Ver Juan 3:16</a:t>
            </a:r>
            <a:r>
              <a:rPr lang="es-CO" sz="2800" b="1" dirty="0" smtClean="0"/>
              <a:t> </a:t>
            </a:r>
            <a:endParaRPr lang="es-CO" sz="2800" b="1" dirty="0"/>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72816"/>
            <a:ext cx="8568952"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296187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randombar(horizont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627784" y="548681"/>
            <a:ext cx="3816424" cy="4248472"/>
          </a:xfrm>
        </p:spPr>
        <p:txBody>
          <a:bodyPr>
            <a:normAutofit fontScale="77500" lnSpcReduction="20000"/>
          </a:bodyPr>
          <a:lstStyle/>
          <a:p>
            <a:pPr marL="0" indent="0" algn="ctr">
              <a:buNone/>
            </a:pPr>
            <a:r>
              <a:rPr lang="es-CO" b="1" dirty="0">
                <a:solidFill>
                  <a:srgbClr val="FF0000"/>
                </a:solidFill>
              </a:rPr>
              <a:t>Colosenses 2:13 y 14 </a:t>
            </a:r>
            <a:r>
              <a:rPr lang="es-CO" dirty="0"/>
              <a:t>confirma este hecho, “</a:t>
            </a:r>
            <a:r>
              <a:rPr lang="es-CO" b="1" dirty="0">
                <a:latin typeface="Agency FB" pitchFamily="34" charset="0"/>
              </a:rPr>
              <a:t>Y a vosotros, estando muertos en pecados y en la incircuncisión de vuestra carne, (Dios) os dio vida juntamente con él (Cristo), perdonándoos todos los pecados, anulando el acta de los decretos que había contra nosotros, que nos era contraria, quitándola de en medio y clavándola en la cruz.” Dios ha “..perdonado todos nuestros pecados</a:t>
            </a:r>
            <a:r>
              <a:rPr lang="es-CO" dirty="0"/>
              <a:t>...”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232756"/>
            <a:ext cx="2376264"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8193" y="1428993"/>
            <a:ext cx="2466975" cy="2484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827584" y="5229200"/>
            <a:ext cx="7344816" cy="1200329"/>
          </a:xfrm>
          <a:prstGeom prst="rect">
            <a:avLst/>
          </a:prstGeom>
          <a:solidFill>
            <a:schemeClr val="accent6">
              <a:lumMod val="20000"/>
              <a:lumOff val="80000"/>
            </a:schemeClr>
          </a:solidFill>
        </p:spPr>
        <p:txBody>
          <a:bodyPr wrap="square">
            <a:spAutoFit/>
          </a:bodyPr>
          <a:lstStyle/>
          <a:p>
            <a:pPr algn="ctr"/>
            <a:r>
              <a:rPr lang="es-CO" sz="2400" dirty="0"/>
              <a:t>Antes de que tu y yo naciéramos, no solo los pecados del pasado, sino todos ellos. Ellos han sido clavados en la cruz y quitados de en </a:t>
            </a:r>
            <a:r>
              <a:rPr lang="es-CO" sz="2400" dirty="0" smtClean="0"/>
              <a:t>medio, gracias a Su muerte expiatoria. </a:t>
            </a:r>
            <a:endParaRPr lang="es-CO" dirty="0"/>
          </a:p>
        </p:txBody>
      </p:sp>
    </p:spTree>
    <p:extLst>
      <p:ext uri="{BB962C8B-B14F-4D97-AF65-F5344CB8AC3E}">
        <p14:creationId xmlns:p14="http://schemas.microsoft.com/office/powerpoint/2010/main" val="13518403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944216"/>
          </a:xfrm>
          <a:solidFill>
            <a:schemeClr val="accent6">
              <a:lumMod val="20000"/>
              <a:lumOff val="80000"/>
            </a:schemeClr>
          </a:solidFill>
        </p:spPr>
        <p:txBody>
          <a:bodyPr>
            <a:normAutofit/>
          </a:bodyPr>
          <a:lstStyle/>
          <a:p>
            <a:pPr marL="0" indent="0" algn="ctr">
              <a:buNone/>
            </a:pPr>
            <a:r>
              <a:rPr lang="es-CO" sz="2800" dirty="0" smtClean="0"/>
              <a:t>Cuando </a:t>
            </a:r>
            <a:r>
              <a:rPr lang="es-CO" sz="2800" dirty="0"/>
              <a:t>Jesús dijo en la cruz, “</a:t>
            </a:r>
            <a:r>
              <a:rPr lang="es-CO" sz="2800" b="1" dirty="0">
                <a:latin typeface="Agency FB" pitchFamily="34" charset="0"/>
              </a:rPr>
              <a:t>Consumado es</a:t>
            </a:r>
            <a:r>
              <a:rPr lang="es-CO" sz="2800" dirty="0" smtClean="0"/>
              <a:t>”, según </a:t>
            </a:r>
            <a:r>
              <a:rPr lang="es-CO" sz="2800" dirty="0" smtClean="0">
                <a:solidFill>
                  <a:srgbClr val="FF0000"/>
                </a:solidFill>
              </a:rPr>
              <a:t>(Juan </a:t>
            </a:r>
            <a:r>
              <a:rPr lang="es-CO" sz="2800" dirty="0">
                <a:solidFill>
                  <a:srgbClr val="FF0000"/>
                </a:solidFill>
              </a:rPr>
              <a:t>19:30), </a:t>
            </a:r>
            <a:r>
              <a:rPr lang="es-CO" sz="2800" dirty="0"/>
              <a:t>Él estaba declarando que Él había cumplido con todo lo que era necesario para garantizar el perdón y la vida eterna a aquellos que creyeran en Él. </a:t>
            </a:r>
            <a:endParaRPr lang="es-CO" sz="28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4558" y="2420888"/>
            <a:ext cx="2664296"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4581128"/>
            <a:ext cx="8352928" cy="1938992"/>
          </a:xfrm>
          <a:prstGeom prst="rect">
            <a:avLst/>
          </a:prstGeom>
          <a:solidFill>
            <a:schemeClr val="accent6">
              <a:lumMod val="20000"/>
              <a:lumOff val="80000"/>
            </a:schemeClr>
          </a:solidFill>
        </p:spPr>
        <p:txBody>
          <a:bodyPr wrap="square">
            <a:spAutoFit/>
          </a:bodyPr>
          <a:lstStyle/>
          <a:p>
            <a:pPr algn="ctr"/>
            <a:r>
              <a:rPr lang="es-CO" sz="2400" dirty="0"/>
              <a:t>Esto es por lo que Jesús dice en </a:t>
            </a:r>
            <a:r>
              <a:rPr lang="es-CO" sz="2400" dirty="0">
                <a:solidFill>
                  <a:srgbClr val="FF0000"/>
                </a:solidFill>
              </a:rPr>
              <a:t>Juan 3:18 </a:t>
            </a:r>
            <a:r>
              <a:rPr lang="es-CO" sz="2400" dirty="0"/>
              <a:t>“</a:t>
            </a:r>
            <a:r>
              <a:rPr lang="es-CO" sz="2400" b="1" dirty="0">
                <a:latin typeface="Agency FB" pitchFamily="34" charset="0"/>
              </a:rPr>
              <a:t>El que en él cree, no es condenado; pero el que no cree, ya ha sido condenado, porque no ha creído en el nombre del unigénito Hijo de </a:t>
            </a:r>
            <a:r>
              <a:rPr lang="es-CO" sz="2400" b="1" dirty="0" smtClean="0">
                <a:latin typeface="Agency FB" pitchFamily="34" charset="0"/>
              </a:rPr>
              <a:t>Dios</a:t>
            </a:r>
            <a:r>
              <a:rPr lang="es-CO" sz="2400" dirty="0" smtClean="0"/>
              <a:t>». </a:t>
            </a:r>
            <a:r>
              <a:rPr lang="es-CO" sz="2400" dirty="0"/>
              <a:t>Pablo menciona este hecho en </a:t>
            </a:r>
            <a:r>
              <a:rPr lang="es-CO" sz="2400" dirty="0">
                <a:solidFill>
                  <a:srgbClr val="FF0000"/>
                </a:solidFill>
              </a:rPr>
              <a:t>Romanos 8:1</a:t>
            </a:r>
            <a:r>
              <a:rPr lang="es-CO" sz="2400" dirty="0"/>
              <a:t>, “</a:t>
            </a:r>
            <a:r>
              <a:rPr lang="es-CO" sz="2400" b="1" dirty="0">
                <a:latin typeface="Agency FB" pitchFamily="34" charset="0"/>
              </a:rPr>
              <a:t>Ahora, pues, ninguna condenación hay para los que están en Cristo Jesús.</a:t>
            </a:r>
            <a:r>
              <a:rPr lang="es-CO" sz="2400" dirty="0"/>
              <a:t>..” </a:t>
            </a:r>
          </a:p>
        </p:txBody>
      </p:sp>
    </p:spTree>
    <p:extLst>
      <p:ext uri="{BB962C8B-B14F-4D97-AF65-F5344CB8AC3E}">
        <p14:creationId xmlns:p14="http://schemas.microsoft.com/office/powerpoint/2010/main" val="253145079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512168"/>
          </a:xfrm>
          <a:solidFill>
            <a:schemeClr val="accent5">
              <a:lumMod val="20000"/>
              <a:lumOff val="80000"/>
            </a:schemeClr>
          </a:solidFill>
        </p:spPr>
        <p:txBody>
          <a:bodyPr>
            <a:normAutofit lnSpcReduction="10000"/>
          </a:bodyPr>
          <a:lstStyle/>
          <a:p>
            <a:pPr marL="0" indent="0" algn="ctr">
              <a:buNone/>
            </a:pPr>
            <a:r>
              <a:rPr lang="es-CO" dirty="0" smtClean="0"/>
              <a:t>¿Por qué no son juzgados los creyentes? </a:t>
            </a:r>
          </a:p>
          <a:p>
            <a:pPr marL="0" indent="0" algn="ctr">
              <a:buNone/>
            </a:pPr>
            <a:r>
              <a:rPr lang="es-CO" dirty="0" smtClean="0"/>
              <a:t>¿Por qué no hay condenación para los que están en Cristo Jesús? </a:t>
            </a:r>
          </a:p>
        </p:txBody>
      </p:sp>
      <p:sp>
        <p:nvSpPr>
          <p:cNvPr id="4" name="3 Rectángulo"/>
          <p:cNvSpPr/>
          <p:nvPr/>
        </p:nvSpPr>
        <p:spPr>
          <a:xfrm>
            <a:off x="683568" y="2636912"/>
            <a:ext cx="4572000" cy="3108543"/>
          </a:xfrm>
          <a:prstGeom prst="rect">
            <a:avLst/>
          </a:prstGeom>
          <a:solidFill>
            <a:schemeClr val="accent5">
              <a:lumMod val="20000"/>
              <a:lumOff val="80000"/>
            </a:schemeClr>
          </a:solidFill>
        </p:spPr>
        <p:txBody>
          <a:bodyPr>
            <a:spAutoFit/>
          </a:bodyPr>
          <a:lstStyle/>
          <a:p>
            <a:pPr algn="ctr"/>
            <a:r>
              <a:rPr lang="es-CO" sz="2800" dirty="0"/>
              <a:t>Porque la muerte de Cristo satisfizo la justa ira de Dios contra el pecado, según lo dice </a:t>
            </a:r>
            <a:r>
              <a:rPr lang="es-CO" sz="2800" dirty="0">
                <a:solidFill>
                  <a:srgbClr val="FF0000"/>
                </a:solidFill>
              </a:rPr>
              <a:t>(1 Juan 4) </a:t>
            </a:r>
            <a:r>
              <a:rPr lang="es-CO" sz="2800" dirty="0"/>
              <a:t>y ahora aquellos que confían en Cristo, no llevarán el castigo de ese pecado</a:t>
            </a:r>
            <a:r>
              <a:rPr lang="es-CO" sz="2800" dirty="0" smtClean="0"/>
              <a:t>. </a:t>
            </a:r>
            <a:endParaRPr lang="es-CO" sz="2800" dirty="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3797" y="2477992"/>
            <a:ext cx="3122624" cy="2718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5543796" y="5227361"/>
            <a:ext cx="3122625" cy="1015663"/>
          </a:xfrm>
          <a:prstGeom prst="rect">
            <a:avLst/>
          </a:prstGeom>
          <a:solidFill>
            <a:schemeClr val="accent5">
              <a:lumMod val="20000"/>
              <a:lumOff val="80000"/>
            </a:schemeClr>
          </a:solidFill>
        </p:spPr>
        <p:txBody>
          <a:bodyPr wrap="square">
            <a:spAutoFit/>
          </a:bodyPr>
          <a:lstStyle/>
          <a:p>
            <a:pPr algn="ctr"/>
            <a:r>
              <a:rPr lang="es-CO" sz="2000" dirty="0">
                <a:solidFill>
                  <a:srgbClr val="FF0000"/>
                </a:solidFill>
              </a:rPr>
              <a:t>¿Qué es lo </a:t>
            </a:r>
            <a:r>
              <a:rPr lang="es-CO" sz="2000" dirty="0" smtClean="0">
                <a:solidFill>
                  <a:srgbClr val="FF0000"/>
                </a:solidFill>
              </a:rPr>
              <a:t>único </a:t>
            </a:r>
            <a:r>
              <a:rPr lang="es-CO" sz="2000" dirty="0">
                <a:solidFill>
                  <a:srgbClr val="FF0000"/>
                </a:solidFill>
              </a:rPr>
              <a:t>que exige Dios de </a:t>
            </a:r>
            <a:r>
              <a:rPr lang="es-CO" sz="2000" dirty="0" smtClean="0">
                <a:solidFill>
                  <a:srgbClr val="FF0000"/>
                </a:solidFill>
              </a:rPr>
              <a:t>ti para ser salvo? </a:t>
            </a:r>
          </a:p>
          <a:p>
            <a:pPr algn="ctr"/>
            <a:r>
              <a:rPr lang="es-CO" sz="2000" dirty="0" smtClean="0">
                <a:solidFill>
                  <a:srgbClr val="FF0000"/>
                </a:solidFill>
              </a:rPr>
              <a:t> </a:t>
            </a:r>
            <a:r>
              <a:rPr lang="es-CO" sz="2000" b="1" dirty="0" smtClean="0">
                <a:solidFill>
                  <a:srgbClr val="FF0000"/>
                </a:solidFill>
              </a:rPr>
              <a:t>FE, EN JESUCRISTO</a:t>
            </a:r>
            <a:r>
              <a:rPr lang="es-CO" sz="2000" dirty="0" smtClean="0">
                <a:solidFill>
                  <a:srgbClr val="FF0000"/>
                </a:solidFill>
              </a:rPr>
              <a:t>.</a:t>
            </a:r>
            <a:endParaRPr lang="es-CO" sz="2000" dirty="0">
              <a:solidFill>
                <a:srgbClr val="FF0000"/>
              </a:solidFill>
            </a:endParaRPr>
          </a:p>
        </p:txBody>
      </p:sp>
    </p:spTree>
    <p:extLst>
      <p:ext uri="{BB962C8B-B14F-4D97-AF65-F5344CB8AC3E}">
        <p14:creationId xmlns:p14="http://schemas.microsoft.com/office/powerpoint/2010/main" val="5231115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016224"/>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buNone/>
            </a:pPr>
            <a:r>
              <a:rPr lang="es-CO" sz="3000" dirty="0"/>
              <a:t>Considerando que los conceptos del pecado mortal y venial colocan la responsabilidad de ganar el perdón de Dios por la trasgresión hecha, en las manos del ofensor; la Biblia enseña que todos los pecados de un creyente son perdonados en la cruz de Cristo. </a:t>
            </a:r>
            <a:endParaRPr lang="es-CO" sz="3000"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996952"/>
            <a:ext cx="259228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99792" y="2852936"/>
            <a:ext cx="3456384" cy="2585323"/>
          </a:xfrm>
          <a:prstGeom prst="rect">
            <a:avLst/>
          </a:prstGeom>
        </p:spPr>
        <p:txBody>
          <a:bodyPr wrap="square">
            <a:spAutoFit/>
          </a:bodyPr>
          <a:lstStyle/>
          <a:p>
            <a:pPr algn="ctr"/>
            <a:r>
              <a:rPr lang="es-CO" dirty="0" smtClean="0"/>
              <a:t>Dios enseña en Su Palabra a través de  Pablo en </a:t>
            </a:r>
            <a:r>
              <a:rPr lang="es-CO" dirty="0" smtClean="0">
                <a:solidFill>
                  <a:srgbClr val="FF0000"/>
                </a:solidFill>
              </a:rPr>
              <a:t>(Gálatas 6:7 y 8) </a:t>
            </a:r>
            <a:r>
              <a:rPr lang="es-CO" dirty="0" smtClean="0"/>
              <a:t>y el ejemplo de </a:t>
            </a:r>
            <a:r>
              <a:rPr lang="es-CO" dirty="0" smtClean="0">
                <a:solidFill>
                  <a:srgbClr val="FF0000"/>
                </a:solidFill>
              </a:rPr>
              <a:t>(2 Samuel 11-20) </a:t>
            </a:r>
            <a:r>
              <a:rPr lang="es-CO" dirty="0" smtClean="0"/>
              <a:t>que cuando un cristiano se involucra en el pecado, él o ella pueden cosechar temporal, física, emocional, mental y/o espiritualmente sus consecuencias. </a:t>
            </a:r>
          </a:p>
          <a:p>
            <a:endParaRPr lang="es-CO"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2996952"/>
            <a:ext cx="2088232"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974" y="5466451"/>
            <a:ext cx="2698818" cy="1323439"/>
          </a:xfrm>
          <a:prstGeom prst="rect">
            <a:avLst/>
          </a:prstGeom>
          <a:solidFill>
            <a:schemeClr val="accent5">
              <a:lumMod val="20000"/>
              <a:lumOff val="80000"/>
            </a:schemeClr>
          </a:solidFill>
        </p:spPr>
        <p:txBody>
          <a:bodyPr wrap="square">
            <a:spAutoFit/>
          </a:bodyPr>
          <a:lstStyle/>
          <a:p>
            <a:pPr algn="ctr"/>
            <a:r>
              <a:rPr lang="es-CO" sz="1600" b="1" dirty="0">
                <a:solidFill>
                  <a:srgbClr val="FF0000"/>
                </a:solidFill>
              </a:rPr>
              <a:t>Un enfermo de </a:t>
            </a:r>
            <a:r>
              <a:rPr lang="es-CO" sz="1600" b="1" dirty="0" smtClean="0">
                <a:solidFill>
                  <a:srgbClr val="FF0000"/>
                </a:solidFill>
              </a:rPr>
              <a:t>sida, </a:t>
            </a:r>
            <a:r>
              <a:rPr lang="es-CO" sz="1600" b="1" dirty="0">
                <a:solidFill>
                  <a:srgbClr val="FF0000"/>
                </a:solidFill>
              </a:rPr>
              <a:t>debido a </a:t>
            </a:r>
            <a:r>
              <a:rPr lang="es-CO" sz="1600" b="1" dirty="0" smtClean="0">
                <a:solidFill>
                  <a:srgbClr val="FF0000"/>
                </a:solidFill>
              </a:rPr>
              <a:t>desordenes </a:t>
            </a:r>
            <a:r>
              <a:rPr lang="es-CO" sz="1600" b="1" dirty="0">
                <a:solidFill>
                  <a:srgbClr val="FF0000"/>
                </a:solidFill>
              </a:rPr>
              <a:t>en sus actividades sexuales, Dios le perdona su pecado pero sufre las consecuencias</a:t>
            </a:r>
          </a:p>
        </p:txBody>
      </p:sp>
      <p:sp>
        <p:nvSpPr>
          <p:cNvPr id="6" name="5 Rectángulo"/>
          <p:cNvSpPr/>
          <p:nvPr/>
        </p:nvSpPr>
        <p:spPr>
          <a:xfrm>
            <a:off x="6156176" y="5438259"/>
            <a:ext cx="2899630" cy="1323439"/>
          </a:xfrm>
          <a:prstGeom prst="rect">
            <a:avLst/>
          </a:prstGeom>
          <a:solidFill>
            <a:schemeClr val="accent5">
              <a:lumMod val="20000"/>
              <a:lumOff val="80000"/>
            </a:schemeClr>
          </a:solidFill>
        </p:spPr>
        <p:txBody>
          <a:bodyPr wrap="square">
            <a:spAutoFit/>
          </a:bodyPr>
          <a:lstStyle/>
          <a:p>
            <a:pPr algn="ctr"/>
            <a:r>
              <a:rPr lang="es-CO" sz="1600" b="1" dirty="0">
                <a:solidFill>
                  <a:srgbClr val="FF0000"/>
                </a:solidFill>
              </a:rPr>
              <a:t>Un fumador, que afecta sus pulmones, Dios le perdona su </a:t>
            </a:r>
            <a:r>
              <a:rPr lang="es-CO" sz="1600" b="1" dirty="0" smtClean="0">
                <a:solidFill>
                  <a:srgbClr val="FF0000"/>
                </a:solidFill>
              </a:rPr>
              <a:t>transgresión, </a:t>
            </a:r>
            <a:r>
              <a:rPr lang="es-CO" sz="1600" b="1" dirty="0">
                <a:solidFill>
                  <a:srgbClr val="FF0000"/>
                </a:solidFill>
              </a:rPr>
              <a:t>a la violación de la ley de la salud, pero </a:t>
            </a:r>
            <a:r>
              <a:rPr lang="es-CO" sz="1600" b="1" dirty="0" smtClean="0">
                <a:solidFill>
                  <a:srgbClr val="FF0000"/>
                </a:solidFill>
              </a:rPr>
              <a:t>sufre </a:t>
            </a:r>
            <a:r>
              <a:rPr lang="es-CO" sz="1600" b="1" dirty="0">
                <a:solidFill>
                  <a:srgbClr val="FF0000"/>
                </a:solidFill>
              </a:rPr>
              <a:t>las consecuencias. </a:t>
            </a:r>
          </a:p>
        </p:txBody>
      </p:sp>
    </p:spTree>
    <p:extLst>
      <p:ext uri="{BB962C8B-B14F-4D97-AF65-F5344CB8AC3E}">
        <p14:creationId xmlns:p14="http://schemas.microsoft.com/office/powerpoint/2010/main" val="2073761340"/>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barn(inVertical)">
                                      <p:cBhvr>
                                        <p:cTn id="12" dur="500"/>
                                        <p:tgtEl>
                                          <p:spTgt spid="307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3074"/>
                                        </p:tgtEl>
                                        <p:attrNameLst>
                                          <p:attrName>style.visibility</p:attrName>
                                        </p:attrNameLst>
                                      </p:cBhvr>
                                      <p:to>
                                        <p:strVal val="visible"/>
                                      </p:to>
                                    </p:set>
                                    <p:anim calcmode="lin" valueType="num">
                                      <p:cBhvr>
                                        <p:cTn id="20" dur="1000" fill="hold"/>
                                        <p:tgtEl>
                                          <p:spTgt spid="3074"/>
                                        </p:tgtEl>
                                        <p:attrNameLst>
                                          <p:attrName>ppt_w</p:attrName>
                                        </p:attrNameLst>
                                      </p:cBhvr>
                                      <p:tavLst>
                                        <p:tav tm="0">
                                          <p:val>
                                            <p:fltVal val="0"/>
                                          </p:val>
                                        </p:tav>
                                        <p:tav tm="100000">
                                          <p:val>
                                            <p:strVal val="#ppt_w"/>
                                          </p:val>
                                        </p:tav>
                                      </p:tavLst>
                                    </p:anim>
                                    <p:anim calcmode="lin" valueType="num">
                                      <p:cBhvr>
                                        <p:cTn id="21" dur="1000" fill="hold"/>
                                        <p:tgtEl>
                                          <p:spTgt spid="3074"/>
                                        </p:tgtEl>
                                        <p:attrNameLst>
                                          <p:attrName>ppt_h</p:attrName>
                                        </p:attrNameLst>
                                      </p:cBhvr>
                                      <p:tavLst>
                                        <p:tav tm="0">
                                          <p:val>
                                            <p:fltVal val="0"/>
                                          </p:val>
                                        </p:tav>
                                        <p:tav tm="100000">
                                          <p:val>
                                            <p:strVal val="#ppt_h"/>
                                          </p:val>
                                        </p:tav>
                                      </p:tavLst>
                                    </p:anim>
                                    <p:anim calcmode="lin" valueType="num">
                                      <p:cBhvr>
                                        <p:cTn id="22" dur="1000" fill="hold"/>
                                        <p:tgtEl>
                                          <p:spTgt spid="3074"/>
                                        </p:tgtEl>
                                        <p:attrNameLst>
                                          <p:attrName>style.rotation</p:attrName>
                                        </p:attrNameLst>
                                      </p:cBhvr>
                                      <p:tavLst>
                                        <p:tav tm="0">
                                          <p:val>
                                            <p:fltVal val="90"/>
                                          </p:val>
                                        </p:tav>
                                        <p:tav tm="100000">
                                          <p:val>
                                            <p:fltVal val="0"/>
                                          </p:val>
                                        </p:tav>
                                      </p:tavLst>
                                    </p:anim>
                                    <p:animEffect transition="in" filter="fade">
                                      <p:cBhvr>
                                        <p:cTn id="23" dur="1000"/>
                                        <p:tgtEl>
                                          <p:spTgt spid="3074"/>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229600" cy="3701007"/>
          </a:xfrm>
          <a:gradFill>
            <a:gsLst>
              <a:gs pos="0">
                <a:srgbClr val="000000"/>
              </a:gs>
              <a:gs pos="39999">
                <a:srgbClr val="0A128C"/>
              </a:gs>
              <a:gs pos="70000">
                <a:srgbClr val="181CC7"/>
              </a:gs>
              <a:gs pos="88000">
                <a:srgbClr val="7005D4"/>
              </a:gs>
              <a:gs pos="100000">
                <a:srgbClr val="8C3D91"/>
              </a:gs>
            </a:gsLst>
            <a:lin ang="5400000" scaled="0"/>
          </a:gradFill>
        </p:spPr>
        <p:txBody>
          <a:bodyPr/>
          <a:lstStyle/>
          <a:p>
            <a:pPr marL="0" indent="0" algn="ctr">
              <a:buNone/>
            </a:pPr>
            <a:endParaRPr lang="es-CO" dirty="0" smtClean="0"/>
          </a:p>
          <a:p>
            <a:pPr marL="0" indent="0" algn="ctr">
              <a:buNone/>
            </a:pPr>
            <a:r>
              <a:rPr lang="es-CO" b="1" dirty="0" smtClean="0">
                <a:solidFill>
                  <a:srgbClr val="FFFF00"/>
                </a:solidFill>
              </a:rPr>
              <a:t>Pero  </a:t>
            </a:r>
            <a:r>
              <a:rPr lang="es-CO" b="1" dirty="0">
                <a:solidFill>
                  <a:srgbClr val="FFFF00"/>
                </a:solidFill>
              </a:rPr>
              <a:t>el creyente nunca tiene que readquirir el perdón de Dios debido a su pecado personal, porque la Palabra de Dios declara que la ira de Dios hacia el pecado de los creyentes fue satisfecha completamente en la cruz</a:t>
            </a:r>
            <a:r>
              <a:rPr lang="es-CO" b="1" dirty="0" smtClean="0">
                <a:solidFill>
                  <a:srgbClr val="FFFF00"/>
                </a:solidFill>
              </a:rPr>
              <a:t>..</a:t>
            </a:r>
            <a:endParaRPr lang="es-CO" b="1" dirty="0">
              <a:solidFill>
                <a:srgbClr val="FFFF00"/>
              </a:solidFill>
            </a:endParaRPr>
          </a:p>
        </p:txBody>
      </p:sp>
    </p:spTree>
    <p:extLst>
      <p:ext uri="{BB962C8B-B14F-4D97-AF65-F5344CB8AC3E}">
        <p14:creationId xmlns:p14="http://schemas.microsoft.com/office/powerpoint/2010/main" val="275150127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dirty="0"/>
              <a:t>En tercer lugar, estos conceptos presentan un cuadro anti-bíblico sobre la manera en que Dios trata a</a:t>
            </a:r>
            <a:r>
              <a:rPr lang="es-CO" dirty="0" smtClean="0"/>
              <a:t> </a:t>
            </a:r>
            <a:r>
              <a:rPr lang="es-CO" dirty="0"/>
              <a:t>Sus hijos</a:t>
            </a:r>
            <a:r>
              <a:rPr lang="es-CO" dirty="0" smtClean="0"/>
              <a:t>.</a:t>
            </a:r>
          </a:p>
          <a:p>
            <a:pPr marL="0" indent="0" algn="ctr">
              <a:buNone/>
            </a:pPr>
            <a:endParaRPr lang="es-CO" b="1" dirty="0" smtClean="0">
              <a:solidFill>
                <a:srgbClr val="FF0000"/>
              </a:solidFill>
            </a:endParaRPr>
          </a:p>
          <a:p>
            <a:pPr marL="0" indent="0" algn="ctr">
              <a:buNone/>
            </a:pPr>
            <a:r>
              <a:rPr lang="es-CO" b="1" dirty="0" smtClean="0">
                <a:solidFill>
                  <a:srgbClr val="FF0000"/>
                </a:solidFill>
              </a:rPr>
              <a:t>Claramente</a:t>
            </a:r>
            <a:r>
              <a:rPr lang="es-CO" b="1" dirty="0">
                <a:solidFill>
                  <a:srgbClr val="FF0000"/>
                </a:solidFill>
              </a:rPr>
              <a:t>, de acuerdo con </a:t>
            </a:r>
            <a:r>
              <a:rPr lang="es-CO" b="1" dirty="0" smtClean="0">
                <a:solidFill>
                  <a:srgbClr val="FF0000"/>
                </a:solidFill>
              </a:rPr>
              <a:t>el </a:t>
            </a:r>
            <a:r>
              <a:rPr lang="es-CO" b="1" dirty="0">
                <a:solidFill>
                  <a:srgbClr val="FF0000"/>
                </a:solidFill>
              </a:rPr>
              <a:t>Catolicismo Romano, una de las consecuencias de cometer un pecado mortal es que el ofensor es privado de la vida eterna</a:t>
            </a:r>
            <a:r>
              <a:rPr lang="es-CO" b="1" dirty="0" smtClean="0">
                <a:solidFill>
                  <a:srgbClr val="FF0000"/>
                </a:solidFill>
              </a:rPr>
              <a:t>.</a:t>
            </a:r>
          </a:p>
          <a:p>
            <a:pPr marL="0" indent="0" algn="ctr">
              <a:buNone/>
            </a:pPr>
            <a:r>
              <a:rPr lang="es-CO" dirty="0" smtClean="0"/>
              <a:t> </a:t>
            </a:r>
            <a:r>
              <a:rPr lang="es-CO" b="1" dirty="0">
                <a:solidFill>
                  <a:srgbClr val="FF0000"/>
                </a:solidFill>
              </a:rPr>
              <a:t>Asimismo, de acuerdo con este concepto, Dios le otorgará nuevamente la vida eterna a través del arrepentimiento y las buenas obras</a:t>
            </a:r>
            <a:r>
              <a:rPr lang="es-CO" b="1" dirty="0" smtClean="0">
                <a:solidFill>
                  <a:srgbClr val="FF0000"/>
                </a:solidFill>
              </a:rPr>
              <a:t>. </a:t>
            </a:r>
          </a:p>
          <a:p>
            <a:pPr marL="0" indent="0" algn="ctr">
              <a:buNone/>
            </a:pPr>
            <a:endParaRPr lang="es-CO" dirty="0" smtClean="0"/>
          </a:p>
          <a:p>
            <a:pPr marL="0" indent="0" algn="ctr">
              <a:buNone/>
            </a:pPr>
            <a:r>
              <a:rPr lang="es-CO" dirty="0" smtClean="0"/>
              <a:t>Lo cual es contrario a las Escrituras, debido a que las buenas obras son el resultado de la fe en Cristo, más no para ganarse la salvación. Ver </a:t>
            </a:r>
            <a:r>
              <a:rPr lang="es-CO" dirty="0" smtClean="0">
                <a:solidFill>
                  <a:srgbClr val="FF0000"/>
                </a:solidFill>
              </a:rPr>
              <a:t>(Juan 14:15; Efe.2:9,10). </a:t>
            </a:r>
            <a:endParaRPr lang="es-CO" dirty="0">
              <a:solidFill>
                <a:srgbClr val="FF0000"/>
              </a:solidFill>
            </a:endParaRPr>
          </a:p>
        </p:txBody>
      </p:sp>
    </p:spTree>
    <p:extLst>
      <p:ext uri="{BB962C8B-B14F-4D97-AF65-F5344CB8AC3E}">
        <p14:creationId xmlns:p14="http://schemas.microsoft.com/office/powerpoint/2010/main" val="4026303907"/>
      </p:ext>
    </p:extLst>
  </p:cSld>
  <p:clrMapOvr>
    <a:masterClrMapping/>
  </p:clrMapOvr>
  <p:transition spd="slow">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lgn="ctr">
              <a:buNone/>
            </a:pPr>
            <a:r>
              <a:rPr lang="es-CO" dirty="0"/>
              <a:t>¿</a:t>
            </a:r>
            <a:r>
              <a:rPr lang="es-CO" b="1" dirty="0"/>
              <a:t>Enseña la Biblia que una persona que ha sido verdaderamente salvada por Dios a través de Cristo puede perder su salvación y recobrarla</a:t>
            </a:r>
            <a:r>
              <a:rPr lang="es-CO" dirty="0"/>
              <a:t>? </a:t>
            </a:r>
            <a:endParaRPr lang="es-CO" dirty="0" smtClean="0"/>
          </a:p>
          <a:p>
            <a:pPr marL="0" indent="0" algn="ctr">
              <a:buNone/>
            </a:pPr>
            <a:r>
              <a:rPr lang="es-CO" dirty="0" smtClean="0"/>
              <a:t>Está </a:t>
            </a:r>
            <a:r>
              <a:rPr lang="es-CO" dirty="0"/>
              <a:t>claro que no se enseña esto. Una vez que una persona ha puesto su fe en Cristo para el perdón de los pecados y la vida eterna, </a:t>
            </a:r>
            <a:r>
              <a:rPr lang="es-CO" dirty="0" smtClean="0"/>
              <a:t>y permanece en la fe, la Biblia </a:t>
            </a:r>
            <a:r>
              <a:rPr lang="es-CO" dirty="0"/>
              <a:t>enseña que esa persona está eternamente segura... ella no puede perderse</a:t>
            </a:r>
            <a:r>
              <a:rPr lang="es-CO" dirty="0" smtClean="0"/>
              <a:t>.</a:t>
            </a:r>
          </a:p>
          <a:p>
            <a:pPr marL="0" indent="0" algn="ctr">
              <a:buNone/>
            </a:pPr>
            <a:r>
              <a:rPr lang="es-CO" dirty="0" smtClean="0"/>
              <a:t> </a:t>
            </a:r>
          </a:p>
          <a:p>
            <a:pPr marL="0" indent="0" algn="ctr">
              <a:buNone/>
            </a:pPr>
            <a:r>
              <a:rPr lang="es-CO" dirty="0" smtClean="0"/>
              <a:t>Considera </a:t>
            </a:r>
            <a:r>
              <a:rPr lang="es-CO" dirty="0"/>
              <a:t>las palabras de Jesús en </a:t>
            </a:r>
            <a:r>
              <a:rPr lang="es-CO" dirty="0">
                <a:solidFill>
                  <a:srgbClr val="FF0000"/>
                </a:solidFill>
              </a:rPr>
              <a:t>Juan 10:27-28</a:t>
            </a:r>
            <a:r>
              <a:rPr lang="es-CO" dirty="0"/>
              <a:t>, “</a:t>
            </a:r>
            <a:r>
              <a:rPr lang="es-CO" b="1" dirty="0">
                <a:latin typeface="Agency FB" pitchFamily="34" charset="0"/>
              </a:rPr>
              <a:t>Mis ovejas oyen Mi voz, y Yo las conozco, y Me siguen, y Yo les doy vida eterna; y no perecerán jamás, ni nadie las arrebatará de Mi mano</a:t>
            </a:r>
            <a:r>
              <a:rPr lang="es-CO" dirty="0" smtClean="0"/>
              <a:t>.”</a:t>
            </a:r>
          </a:p>
          <a:p>
            <a:pPr marL="0" indent="0" algn="ctr">
              <a:buNone/>
            </a:pPr>
            <a:r>
              <a:rPr lang="es-CO" dirty="0" smtClean="0"/>
              <a:t> </a:t>
            </a:r>
            <a:r>
              <a:rPr lang="es-CO" dirty="0"/>
              <a:t>Considera también las palabras de Pablo en </a:t>
            </a:r>
            <a:r>
              <a:rPr lang="es-CO" dirty="0">
                <a:solidFill>
                  <a:srgbClr val="FF0000"/>
                </a:solidFill>
              </a:rPr>
              <a:t>Romanos 8:38-39, </a:t>
            </a:r>
            <a:r>
              <a:rPr lang="es-CO" dirty="0"/>
              <a:t>“</a:t>
            </a:r>
            <a:r>
              <a:rPr lang="es-CO" b="1" dirty="0">
                <a:latin typeface="Agency FB" pitchFamily="34" charset="0"/>
              </a:rPr>
              <a:t>Por lo cual estoy seguro de que ni la muerte, ni la vida, ni ángeles, ni principados, ni potestades, ni lo presente, ni lo por venir, ni lo alto, ni lo profundo, ni ninguna otra cosa creada nos podrá separar del amor de Dios, que es en Cristo Jesús Señor nuestro</a:t>
            </a:r>
            <a:r>
              <a:rPr lang="es-CO" dirty="0"/>
              <a:t>.” </a:t>
            </a:r>
          </a:p>
          <a:p>
            <a:endParaRPr lang="es-CO" dirty="0"/>
          </a:p>
          <a:p>
            <a:endParaRPr lang="es-CO" dirty="0"/>
          </a:p>
        </p:txBody>
      </p:sp>
    </p:spTree>
    <p:extLst>
      <p:ext uri="{BB962C8B-B14F-4D97-AF65-F5344CB8AC3E}">
        <p14:creationId xmlns:p14="http://schemas.microsoft.com/office/powerpoint/2010/main" val="414119775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410944" cy="2088232"/>
          </a:xfrm>
          <a:solidFill>
            <a:schemeClr val="accent5">
              <a:lumMod val="20000"/>
              <a:lumOff val="80000"/>
            </a:schemeClr>
          </a:solidFill>
        </p:spPr>
        <p:txBody>
          <a:bodyPr>
            <a:normAutofit fontScale="85000" lnSpcReduction="20000"/>
          </a:bodyPr>
          <a:lstStyle/>
          <a:p>
            <a:pPr marL="0" indent="0">
              <a:buNone/>
            </a:pPr>
            <a:r>
              <a:rPr lang="es-CO" dirty="0"/>
              <a:t>Al reflejar retrospectivamente el hecho de la total satisfacción de la ira de Dios hacia nuestro pecado en la muerte de Cristo, </a:t>
            </a:r>
            <a:r>
              <a:rPr lang="es-CO" u="sng" dirty="0"/>
              <a:t>nuestros pecados no pueden separarnos del amor de Dios</a:t>
            </a:r>
            <a:r>
              <a:rPr lang="es-CO" dirty="0"/>
              <a:t>.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60648"/>
            <a:ext cx="2803847" cy="2880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3356992"/>
            <a:ext cx="8064896" cy="2677656"/>
          </a:xfrm>
          <a:prstGeom prst="rect">
            <a:avLst/>
          </a:prstGeom>
          <a:solidFill>
            <a:schemeClr val="accent5">
              <a:lumMod val="20000"/>
              <a:lumOff val="80000"/>
            </a:schemeClr>
          </a:solidFill>
        </p:spPr>
        <p:txBody>
          <a:bodyPr wrap="square">
            <a:spAutoFit/>
          </a:bodyPr>
          <a:lstStyle/>
          <a:p>
            <a:r>
              <a:rPr lang="es-CO" sz="2400" dirty="0">
                <a:solidFill>
                  <a:srgbClr val="FF0000"/>
                </a:solidFill>
              </a:rPr>
              <a:t>En amor, Dios eligió tomar la muerte de Cristo como pago por los pecados del creyente y no los guardó contra el creyente. Así que, cuando el creyente comete pecado, el perdón de Dios en Cristo está siempre presente y, aunque el creyente pueda experimentar las consecuencias auto-infligidas por su pecado, el retiro del amor de Dios y su perdón jamás estarán en juego</a:t>
            </a:r>
            <a:r>
              <a:rPr lang="es-CO" sz="2400" dirty="0" smtClean="0">
                <a:solidFill>
                  <a:srgbClr val="FF0000"/>
                </a:solidFill>
              </a:rPr>
              <a:t>. </a:t>
            </a:r>
            <a:r>
              <a:rPr lang="es-CO" sz="2400" dirty="0" smtClean="0"/>
              <a:t>(Ver 1Juan 2:1,2). </a:t>
            </a:r>
            <a:endParaRPr lang="es-CO" sz="2400" dirty="0"/>
          </a:p>
        </p:txBody>
      </p:sp>
    </p:spTree>
    <p:extLst>
      <p:ext uri="{BB962C8B-B14F-4D97-AF65-F5344CB8AC3E}">
        <p14:creationId xmlns:p14="http://schemas.microsoft.com/office/powerpoint/2010/main" val="95879889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80395" y="332656"/>
            <a:ext cx="3401541" cy="3024336"/>
          </a:xfrm>
          <a:solidFill>
            <a:schemeClr val="accent6">
              <a:lumMod val="20000"/>
              <a:lumOff val="80000"/>
            </a:schemeClr>
          </a:solidFill>
        </p:spPr>
        <p:txBody>
          <a:bodyPr>
            <a:normAutofit fontScale="85000" lnSpcReduction="10000"/>
          </a:bodyPr>
          <a:lstStyle/>
          <a:p>
            <a:pPr marL="0" indent="0" algn="ctr">
              <a:buNone/>
            </a:pPr>
            <a:r>
              <a:rPr lang="es-CO" sz="2400" dirty="0"/>
              <a:t>En </a:t>
            </a:r>
            <a:r>
              <a:rPr lang="es-CO" sz="2400" dirty="0">
                <a:solidFill>
                  <a:srgbClr val="FF0000"/>
                </a:solidFill>
              </a:rPr>
              <a:t>Romanos 7:14-25</a:t>
            </a:r>
            <a:r>
              <a:rPr lang="es-CO" sz="2400" dirty="0"/>
              <a:t>, Pablo establece claramente que el creyente batallará con el pecado a través de toda su existencia terrenal, pero que Cristo nos salvará de este cuerpo de muerte. </a:t>
            </a:r>
            <a:r>
              <a:rPr lang="es-CO" sz="2400" dirty="0" smtClean="0"/>
              <a:t>Pablo dice: Y </a:t>
            </a:r>
            <a:r>
              <a:rPr lang="es-CO" sz="2400" dirty="0"/>
              <a:t>“</a:t>
            </a:r>
            <a:r>
              <a:rPr lang="es-CO" sz="2400" b="1" dirty="0">
                <a:latin typeface="Agency FB" pitchFamily="34" charset="0"/>
              </a:rPr>
              <a:t>Ahora, pues, ninguna condenación hay para los que están en Cristo Jesús...” </a:t>
            </a:r>
            <a:r>
              <a:rPr lang="es-CO" sz="2400" dirty="0">
                <a:solidFill>
                  <a:srgbClr val="FF0000"/>
                </a:solidFill>
              </a:rPr>
              <a:t>(Romanos 8:1) </a:t>
            </a:r>
            <a:endParaRPr lang="es-CO" sz="2400" dirty="0" smtClean="0">
              <a:solidFill>
                <a:srgbClr val="FF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3" y="332656"/>
            <a:ext cx="2412851"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2565" y="332656"/>
            <a:ext cx="262880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3933056"/>
            <a:ext cx="7200800" cy="2677656"/>
          </a:xfrm>
          <a:prstGeom prst="rect">
            <a:avLst/>
          </a:prstGeom>
          <a:solidFill>
            <a:schemeClr val="accent4">
              <a:lumMod val="40000"/>
              <a:lumOff val="60000"/>
            </a:schemeClr>
          </a:solidFill>
        </p:spPr>
        <p:txBody>
          <a:bodyPr wrap="square">
            <a:spAutoFit/>
          </a:bodyPr>
          <a:lstStyle/>
          <a:p>
            <a:pPr algn="ctr"/>
            <a:r>
              <a:rPr lang="es-CO" sz="2800" dirty="0"/>
              <a:t>Considerando el concepto del pecado mortal que enseña que una persona puede perder su salvación a través del pecado personal, la Biblia enseña que el amor y el favor de Dios nunca será quitado de Sus hijos</a:t>
            </a:r>
            <a:r>
              <a:rPr lang="es-CO" sz="2800" dirty="0" smtClean="0"/>
              <a:t>. A menos que ellos se olviden de Él. </a:t>
            </a:r>
            <a:r>
              <a:rPr lang="es-CO" sz="2800" u="sng" dirty="0" smtClean="0">
                <a:solidFill>
                  <a:srgbClr val="FF0000"/>
                </a:solidFill>
              </a:rPr>
              <a:t>(Ver Num.14:1-4).</a:t>
            </a:r>
            <a:endParaRPr lang="es-CO" sz="2800" u="sng" dirty="0">
              <a:solidFill>
                <a:srgbClr val="FF0000"/>
              </a:solidFill>
            </a:endParaRPr>
          </a:p>
        </p:txBody>
      </p:sp>
    </p:spTree>
    <p:extLst>
      <p:ext uri="{BB962C8B-B14F-4D97-AF65-F5344CB8AC3E}">
        <p14:creationId xmlns:p14="http://schemas.microsoft.com/office/powerpoint/2010/main" val="26367045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338936" cy="2016224"/>
          </a:xfrm>
          <a:solidFill>
            <a:schemeClr val="accent6">
              <a:lumMod val="20000"/>
              <a:lumOff val="80000"/>
            </a:schemeClr>
          </a:solidFill>
        </p:spPr>
        <p:txBody>
          <a:bodyPr>
            <a:normAutofit fontScale="85000" lnSpcReduction="10000"/>
          </a:bodyPr>
          <a:lstStyle/>
          <a:p>
            <a:pPr marL="0" indent="0">
              <a:buNone/>
            </a:pPr>
            <a:r>
              <a:rPr lang="es-CO" dirty="0"/>
              <a:t>La gracia de Dios no solo redime al creyente de cada acción ilícita, sino también guía al creyente hacia una vida santa y hace al creyente celoso de buenas obras. </a:t>
            </a:r>
            <a:r>
              <a:rPr lang="es-CO" dirty="0" smtClean="0">
                <a:solidFill>
                  <a:srgbClr val="FF0000"/>
                </a:solidFill>
              </a:rPr>
              <a:t>(Ver Núm.14:6-9).</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32656"/>
            <a:ext cx="3053308"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2852936"/>
            <a:ext cx="8064896" cy="3477875"/>
          </a:xfrm>
          <a:prstGeom prst="rect">
            <a:avLst/>
          </a:prstGeom>
          <a:solidFill>
            <a:schemeClr val="accent6">
              <a:lumMod val="20000"/>
              <a:lumOff val="80000"/>
            </a:schemeClr>
          </a:solidFill>
        </p:spPr>
        <p:txBody>
          <a:bodyPr wrap="square">
            <a:spAutoFit/>
          </a:bodyPr>
          <a:lstStyle/>
          <a:p>
            <a:r>
              <a:rPr lang="es-CO" sz="2000" i="1" dirty="0"/>
              <a:t>Esto no significa que el creyente nunca peque; sino que su pasión será el honrar a Dios por la gracia de Dios que trabaja en su vida. Aunque a veces un creyente pueda tambalearse y caer en pecado, y quizá aún de una manera seria, el camino en general y la dirección de su vida será el de la santidad y la pasión por Dios y Su gloria. Si uno sigue los conceptos del pecado mortal y venial, él o ella pueden ser engañados al ver el pecado con una actitud frívola, pensando que él o ella pueden pecar y simplemente buscar el perdón de Dios al punto del deseo personal. </a:t>
            </a:r>
            <a:r>
              <a:rPr lang="es-CO" sz="2000" i="1" u="sng" dirty="0"/>
              <a:t>La Biblia nos instruye de que el verdadero creyente nunca verá el pecado como algo ligero o sin importancia, y se esforzará, en la fuerza de la gracia de Dios, para vivir una vida santa.</a:t>
            </a:r>
          </a:p>
        </p:txBody>
      </p:sp>
    </p:spTree>
    <p:extLst>
      <p:ext uri="{BB962C8B-B14F-4D97-AF65-F5344CB8AC3E}">
        <p14:creationId xmlns:p14="http://schemas.microsoft.com/office/powerpoint/2010/main" val="29251431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1656184"/>
          </a:xfrm>
          <a:solidFill>
            <a:schemeClr val="accent4">
              <a:lumMod val="40000"/>
              <a:lumOff val="60000"/>
            </a:schemeClr>
          </a:solidFill>
        </p:spPr>
        <p:txBody>
          <a:bodyPr>
            <a:normAutofit fontScale="85000" lnSpcReduction="10000"/>
          </a:bodyPr>
          <a:lstStyle/>
          <a:p>
            <a:pPr marL="0" indent="0" algn="ctr">
              <a:buNone/>
            </a:pPr>
            <a:r>
              <a:rPr lang="es-CO" dirty="0" smtClean="0"/>
              <a:t>Basándonos </a:t>
            </a:r>
            <a:r>
              <a:rPr lang="es-CO" dirty="0"/>
              <a:t>en la anterior verdad bíblica, el concepto del pecado mortal y venial no es bíblico y debe ser rechazado como representación de la visión que Dios tiene del pecado y Su solución para él. </a:t>
            </a:r>
            <a:endParaRPr lang="es-CO" dirty="0" smtClean="0"/>
          </a:p>
        </p:txBody>
      </p:sp>
      <p:sp>
        <p:nvSpPr>
          <p:cNvPr id="4" name="3 Rectángulo"/>
          <p:cNvSpPr/>
          <p:nvPr/>
        </p:nvSpPr>
        <p:spPr>
          <a:xfrm>
            <a:off x="2411760" y="2759668"/>
            <a:ext cx="4392488" cy="1938992"/>
          </a:xfrm>
          <a:prstGeom prst="rect">
            <a:avLst/>
          </a:prstGeom>
          <a:solidFill>
            <a:schemeClr val="accent4">
              <a:lumMod val="20000"/>
              <a:lumOff val="80000"/>
            </a:schemeClr>
          </a:solidFill>
        </p:spPr>
        <p:txBody>
          <a:bodyPr wrap="square">
            <a:spAutoFit/>
          </a:bodyPr>
          <a:lstStyle/>
          <a:p>
            <a:pPr algn="ctr"/>
            <a:r>
              <a:rPr lang="es-CO" sz="2000" dirty="0"/>
              <a:t>En la muerte, sepultura y resurrección de Cristo, el problema de nuestro pecado está completamente solucionado y necesitamos mirar no más allá de la increíble demostración del amor de Dios por nosotros.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90336"/>
            <a:ext cx="1872208" cy="196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2690336"/>
            <a:ext cx="1894147" cy="196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4710385"/>
            <a:ext cx="1872207" cy="1841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68995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ipe(down)">
                                      <p:cBhvr>
                                        <p:cTn id="10" dur="500"/>
                                        <p:tgtEl>
                                          <p:spTgt spid="3074"/>
                                        </p:tgtEl>
                                      </p:cBhvr>
                                    </p:animEffect>
                                  </p:childTnLst>
                                </p:cTn>
                              </p:par>
                              <p:par>
                                <p:cTn id="11" presetID="22" presetClass="entr" presetSubtype="4" fill="hold" nodeType="with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wipe(down)">
                                      <p:cBhvr>
                                        <p:cTn id="13" dur="500"/>
                                        <p:tgtEl>
                                          <p:spTgt spid="3075"/>
                                        </p:tgtEl>
                                      </p:cBhvr>
                                    </p:animEffect>
                                  </p:childTnLst>
                                </p:cTn>
                              </p:par>
                              <p:par>
                                <p:cTn id="14" presetID="22" presetClass="entr" presetSubtype="4" fill="hold" nodeType="withEffect">
                                  <p:stCondLst>
                                    <p:cond delay="0"/>
                                  </p:stCondLst>
                                  <p:childTnLst>
                                    <p:set>
                                      <p:cBhvr>
                                        <p:cTn id="15" dur="1" fill="hold">
                                          <p:stCondLst>
                                            <p:cond delay="0"/>
                                          </p:stCondLst>
                                        </p:cTn>
                                        <p:tgtEl>
                                          <p:spTgt spid="3076"/>
                                        </p:tgtEl>
                                        <p:attrNameLst>
                                          <p:attrName>style.visibility</p:attrName>
                                        </p:attrNameLst>
                                      </p:cBhvr>
                                      <p:to>
                                        <p:strVal val="visible"/>
                                      </p:to>
                                    </p:set>
                                    <p:animEffect transition="in" filter="wipe(down)">
                                      <p:cBhvr>
                                        <p:cTn id="16"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4">
              <a:lumMod val="40000"/>
              <a:lumOff val="60000"/>
            </a:schemeClr>
          </a:solidFill>
        </p:spPr>
        <p:txBody>
          <a:bodyPr>
            <a:normAutofit/>
          </a:bodyPr>
          <a:lstStyle/>
          <a:p>
            <a:r>
              <a:rPr lang="es-CO" sz="5400" b="1" dirty="0" smtClean="0">
                <a:latin typeface="Agency FB" pitchFamily="34" charset="0"/>
              </a:rPr>
              <a:t>Conclusión</a:t>
            </a:r>
            <a:endParaRPr lang="es-CO" sz="5400" b="1" dirty="0">
              <a:latin typeface="Agency FB" pitchFamily="34" charset="0"/>
            </a:endParaRPr>
          </a:p>
        </p:txBody>
      </p:sp>
      <p:sp>
        <p:nvSpPr>
          <p:cNvPr id="3" name="2 Marcador de contenido"/>
          <p:cNvSpPr>
            <a:spLocks noGrp="1"/>
          </p:cNvSpPr>
          <p:nvPr>
            <p:ph idx="1"/>
          </p:nvPr>
        </p:nvSpPr>
        <p:spPr>
          <a:xfrm>
            <a:off x="457200" y="1600200"/>
            <a:ext cx="8229600" cy="4997152"/>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20000"/>
          </a:bodyPr>
          <a:lstStyle/>
          <a:p>
            <a:pPr marL="0" indent="0" algn="ctr">
              <a:buNone/>
            </a:pPr>
            <a:r>
              <a:rPr lang="es-CO" dirty="0"/>
              <a:t>Nuestro perdón y justa posición ante Dios, no depende de nosotros, nuestras caídas, o nuestra fidelidad. </a:t>
            </a:r>
            <a:endParaRPr lang="es-CO" dirty="0" smtClean="0"/>
          </a:p>
          <a:p>
            <a:pPr marL="0" indent="0" algn="ctr">
              <a:buNone/>
            </a:pPr>
            <a:endParaRPr lang="es-CO" dirty="0" smtClean="0"/>
          </a:p>
          <a:p>
            <a:pPr marL="0" indent="0" algn="ctr">
              <a:buNone/>
            </a:pPr>
            <a:r>
              <a:rPr lang="es-CO" dirty="0" smtClean="0"/>
              <a:t>El </a:t>
            </a:r>
            <a:r>
              <a:rPr lang="es-CO" dirty="0"/>
              <a:t>verdadero creyente debe fijar sus ojos en Jesús y vivir a la luz de todo lo que Él ha realizado a favor nuestro</a:t>
            </a:r>
            <a:r>
              <a:rPr lang="es-CO" dirty="0" smtClean="0"/>
              <a:t>.</a:t>
            </a:r>
          </a:p>
          <a:p>
            <a:pPr marL="0" indent="0" algn="ctr">
              <a:buNone/>
            </a:pPr>
            <a:r>
              <a:rPr lang="es-CO" dirty="0" smtClean="0"/>
              <a:t> </a:t>
            </a:r>
          </a:p>
          <a:p>
            <a:pPr marL="0" indent="0" algn="ctr">
              <a:buNone/>
            </a:pPr>
            <a:r>
              <a:rPr lang="es-CO" dirty="0" smtClean="0"/>
              <a:t>¡</a:t>
            </a:r>
            <a:r>
              <a:rPr lang="es-CO" dirty="0"/>
              <a:t>El amor y la gracia de Dios son verdaderamente asombrosos! ¡Vivamos en la luz de la vida que tenemos en Cristo! </a:t>
            </a:r>
            <a:endParaRPr lang="es-CO" dirty="0" smtClean="0"/>
          </a:p>
          <a:p>
            <a:pPr marL="0" indent="0" algn="ctr">
              <a:buNone/>
            </a:pPr>
            <a:endParaRPr lang="es-CO" dirty="0" smtClean="0"/>
          </a:p>
          <a:p>
            <a:pPr marL="0" indent="0" algn="ctr">
              <a:buNone/>
            </a:pPr>
            <a:r>
              <a:rPr lang="es-CO" dirty="0" smtClean="0"/>
              <a:t>Nuestra oración debe ser que: A </a:t>
            </a:r>
            <a:r>
              <a:rPr lang="es-CO" dirty="0"/>
              <a:t>través del poder del Espíritu Santo, podamos salir victoriosos sobre todo el </a:t>
            </a:r>
            <a:r>
              <a:rPr lang="es-CO" dirty="0" smtClean="0"/>
              <a:t>pecado, ya sea intencional </a:t>
            </a:r>
            <a:r>
              <a:rPr lang="es-CO" dirty="0"/>
              <a:t>o no</a:t>
            </a:r>
            <a:r>
              <a:rPr lang="es-CO" dirty="0" smtClean="0"/>
              <a:t>. Amen.</a:t>
            </a:r>
            <a:endParaRPr lang="es-CO" dirty="0"/>
          </a:p>
          <a:p>
            <a:endParaRPr lang="es-CO" dirty="0"/>
          </a:p>
        </p:txBody>
      </p:sp>
    </p:spTree>
    <p:extLst>
      <p:ext uri="{BB962C8B-B14F-4D97-AF65-F5344CB8AC3E}">
        <p14:creationId xmlns:p14="http://schemas.microsoft.com/office/powerpoint/2010/main" val="426993302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679</TotalTime>
  <Words>3048</Words>
  <Application>Microsoft Office PowerPoint</Application>
  <PresentationFormat>Presentación en pantalla (4:3)</PresentationFormat>
  <Paragraphs>113</Paragraphs>
  <Slides>29</Slides>
  <Notes>1</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Tema de Office</vt:lpstr>
      <vt:lpstr>Presentación de PowerPoint</vt:lpstr>
      <vt:lpstr>Pregunta:  "¿ENSEÑA LA BIBLIA SOBRE EL PECADO MORTAL Y VENIAL?"</vt:lpstr>
      <vt:lpstr>Presentación de PowerPoint</vt:lpstr>
      <vt:lpstr>Presentación de PowerPoint</vt:lpstr>
      <vt:lpstr>Los conceptos del pecado mortal y el pecado venial, son esencialmente Católicos Romanos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Durante 4000 años hacia adelante,  y 2000 hacia atrás, la salvación depende de la fe en Jesús:  Ver Juan 3:16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¿Enseña la Biblia sobre el pecado mortal y venial?</dc:title>
  <dc:creator>FAMILIA FIERRO CH</dc:creator>
  <cp:lastModifiedBy>HUMBERTO</cp:lastModifiedBy>
  <cp:revision>102</cp:revision>
  <dcterms:created xsi:type="dcterms:W3CDTF">2014-08-18T22:55:59Z</dcterms:created>
  <dcterms:modified xsi:type="dcterms:W3CDTF">2015-05-20T10:54:58Z</dcterms:modified>
</cp:coreProperties>
</file>